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9" r:id="rId4"/>
    <p:sldId id="282" r:id="rId5"/>
    <p:sldId id="283" r:id="rId6"/>
    <p:sldId id="278" r:id="rId7"/>
    <p:sldId id="299" r:id="rId8"/>
    <p:sldId id="276" r:id="rId9"/>
    <p:sldId id="296" r:id="rId10"/>
    <p:sldId id="260" r:id="rId11"/>
    <p:sldId id="286" r:id="rId12"/>
    <p:sldId id="281" r:id="rId13"/>
    <p:sldId id="261" r:id="rId14"/>
    <p:sldId id="262" r:id="rId15"/>
    <p:sldId id="279" r:id="rId16"/>
    <p:sldId id="297" r:id="rId17"/>
    <p:sldId id="294" r:id="rId18"/>
    <p:sldId id="268" r:id="rId19"/>
    <p:sldId id="273" r:id="rId20"/>
    <p:sldId id="264" r:id="rId21"/>
    <p:sldId id="265" r:id="rId22"/>
    <p:sldId id="290" r:id="rId23"/>
    <p:sldId id="288" r:id="rId24"/>
    <p:sldId id="289" r:id="rId25"/>
    <p:sldId id="277" r:id="rId26"/>
    <p:sldId id="298" r:id="rId27"/>
    <p:sldId id="266" r:id="rId28"/>
    <p:sldId id="284" r:id="rId29"/>
    <p:sldId id="285" r:id="rId30"/>
    <p:sldId id="270" r:id="rId31"/>
  </p:sldIdLst>
  <p:sldSz cx="9144000" cy="6858000" type="screen4x3"/>
  <p:notesSz cx="6815138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99369" autoAdjust="0"/>
  </p:normalViewPr>
  <p:slideViewPr>
    <p:cSldViewPr>
      <p:cViewPr varScale="1">
        <p:scale>
          <a:sx n="71" d="100"/>
          <a:sy n="71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854A7AC1-3E09-714D-AABB-100B0C559699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0800" y="9444038"/>
            <a:ext cx="29527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CE50CE-5D79-004F-A43D-E4C64C40F0F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84774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79477-7949-6747-AC06-78BDBC57BD3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43013"/>
            <a:ext cx="447516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53062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800" y="9444038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CC1C0-E016-3A43-A549-0E121FEDF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8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54C5F4-58F4-9547-A910-95DE05E5EC28}" type="datetimeFigureOut">
              <a:rPr lang="en-US" smtClean="0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F1EA09CB-498F-9C47-9170-5EDE53BA75D3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9B116-1ACD-A54B-9890-F5727A870CFE}" type="datetimeFigureOut">
              <a:rPr lang="en-US" smtClean="0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9960-BB81-B741-B94A-961710F79AF9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0AFE59-404F-394D-896C-79AA023BA3FD}" type="datetimeFigureOut">
              <a:rPr lang="en-US" smtClean="0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4DFA-53FA-AE40-8E9D-B83213C17001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A9015E-9ABE-A444-8A2C-4A71A76744FC}" type="datetimeFigureOut">
              <a:rPr lang="en-US" smtClean="0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EB4E-F8C7-AB46-80BA-DC532DA5F19E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11E7BBF-13F3-E240-B04C-CF60E7283328}" type="datetimeFigureOut">
              <a:rPr lang="en-US" smtClean="0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BA7554A4-DC63-E84F-81D7-F2DE8D5CBC7A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3EE1A0-10CA-AC40-B031-42B20D4A1540}" type="datetimeFigureOut">
              <a:rPr lang="en-US" smtClean="0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C736-226B-0843-9AAF-6EFB96C79D65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8B63F6-0894-8247-8AF4-F27E5761BB01}" type="datetimeFigureOut">
              <a:rPr lang="en-US" smtClean="0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43C6-D927-CF43-9ACD-01E8BA9A4ABE}" type="slidenum">
              <a:rPr lang="en-US" altLang="x-none" smtClean="0"/>
              <a:pPr/>
              <a:t>‹#›</a:t>
            </a:fld>
            <a:endParaRPr lang="en-US" altLang="x-non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1F54ED5A-7BD2-E345-928F-903EAF4BF37F}" type="datetimeFigureOut">
              <a:rPr lang="en-US" smtClean="0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1C8A-4B26-244A-83C7-7D8D2339D42F}" type="slidenum">
              <a:rPr lang="en-US" altLang="x-none" smtClean="0"/>
              <a:pPr/>
              <a:t>‹#›</a:t>
            </a:fld>
            <a:endParaRPr lang="en-US" altLang="x-non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6B355A-8ACC-1D40-81BD-265221E983AE}" type="datetimeFigureOut">
              <a:rPr lang="en-US" smtClean="0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A71D-07F4-FB49-94C6-98E84E8664AA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8FC46-A8C1-3B44-9652-33A5C5AD15BF}" type="datetimeFigureOut">
              <a:rPr lang="en-US" smtClean="0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3296-6252-AF4D-9130-71112F99E60E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4573EC-0FA2-0147-9ABA-46E6E198E486}" type="datetimeFigureOut">
              <a:rPr lang="en-US" smtClean="0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5F88-3A9A-2242-9A4E-8B8B86B9CD01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680DD34-50DA-C346-B897-D59CF4548562}" type="datetimeFigureOut">
              <a:rPr lang="en-US" smtClean="0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31690D5-E2D6-7944-A86F-66C6BF4864EF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7132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library.ubm.ac.id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2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447800"/>
            <a:ext cx="7772400" cy="1828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Briefing </a:t>
            </a:r>
            <a:r>
              <a:rPr lang="en-US" sz="4400" dirty="0" err="1" smtClean="0"/>
              <a:t>skripsi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Semester </a:t>
            </a:r>
            <a:r>
              <a:rPr lang="en-US" sz="4400" dirty="0" err="1" smtClean="0"/>
              <a:t>Genap</a:t>
            </a:r>
            <a:r>
              <a:rPr lang="en-US" sz="4400" dirty="0" smtClean="0"/>
              <a:t> </a:t>
            </a:r>
            <a:r>
              <a:rPr lang="id-ID" sz="4400" dirty="0" smtClean="0"/>
              <a:t>2019</a:t>
            </a:r>
            <a:r>
              <a:rPr lang="en-ID" sz="4400" dirty="0" smtClean="0"/>
              <a:t>/2020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err="1" smtClean="0"/>
              <a:t>prodi</a:t>
            </a:r>
            <a:r>
              <a:rPr lang="en-US" sz="4400" dirty="0" smtClean="0"/>
              <a:t>  </a:t>
            </a:r>
            <a:r>
              <a:rPr lang="en-US" sz="4400" dirty="0" err="1" smtClean="0"/>
              <a:t>akuntansi</a:t>
            </a:r>
            <a:endParaRPr lang="en-US" sz="4400" dirty="0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838200" y="4724400"/>
            <a:ext cx="5918454" cy="1069848"/>
          </a:xfrm>
        </p:spPr>
        <p:txBody>
          <a:bodyPr/>
          <a:lstStyle/>
          <a:p>
            <a:pPr eaLnBrk="1" hangingPunct="1"/>
            <a:r>
              <a:rPr lang="en-US" altLang="x-none" dirty="0"/>
              <a:t>Jakarta, </a:t>
            </a:r>
            <a:r>
              <a:rPr lang="en-ID" altLang="x-none" dirty="0" smtClean="0"/>
              <a:t>29</a:t>
            </a:r>
            <a:r>
              <a:rPr lang="id-ID" altLang="x-none" dirty="0" smtClean="0"/>
              <a:t> </a:t>
            </a:r>
            <a:r>
              <a:rPr lang="en-ID" altLang="x-none" dirty="0" err="1" smtClean="0"/>
              <a:t>Oktober</a:t>
            </a:r>
            <a:r>
              <a:rPr lang="en-US" altLang="x-none" dirty="0" smtClean="0"/>
              <a:t> </a:t>
            </a:r>
            <a:r>
              <a:rPr lang="en-US" altLang="x-none" dirty="0"/>
              <a:t>2</a:t>
            </a:r>
            <a:r>
              <a:rPr lang="id-ID" altLang="x-none" dirty="0" smtClean="0"/>
              <a:t>0</a:t>
            </a:r>
            <a:r>
              <a:rPr lang="en-ID" altLang="x-none" dirty="0" smtClean="0"/>
              <a:t>19</a:t>
            </a:r>
            <a:endParaRPr lang="en-US" altLang="x-none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-31747"/>
            <a:ext cx="7772400" cy="1609344"/>
          </a:xfrm>
        </p:spPr>
        <p:txBody>
          <a:bodyPr/>
          <a:lstStyle/>
          <a:p>
            <a:pPr eaLnBrk="1" hangingPunct="1"/>
            <a:r>
              <a:rPr lang="en-US" altLang="x-none" dirty="0"/>
              <a:t>PROPOSAL SKRIPSI	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458200" cy="4267200"/>
          </a:xfrm>
        </p:spPr>
        <p:txBody>
          <a:bodyPr>
            <a:noAutofit/>
          </a:bodyPr>
          <a:lstStyle/>
          <a:p>
            <a:pPr marL="363538" indent="-363538" algn="just" eaLnBrk="1" hangingPunct="1">
              <a:spcBef>
                <a:spcPts val="600"/>
              </a:spcBef>
            </a:pPr>
            <a:r>
              <a:rPr lang="en-US" altLang="x-none" sz="2400" dirty="0" err="1"/>
              <a:t>Pengajuan</a:t>
            </a:r>
            <a:r>
              <a:rPr lang="en-US" altLang="x-none" sz="2400" dirty="0"/>
              <a:t> proposal </a:t>
            </a:r>
            <a:r>
              <a:rPr lang="en-US" altLang="x-none" sz="2400" dirty="0" err="1"/>
              <a:t>penelitian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untuk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skripsi</a:t>
            </a:r>
            <a:r>
              <a:rPr lang="en-US" altLang="x-none" sz="2400" dirty="0" smtClean="0"/>
              <a:t>.</a:t>
            </a:r>
          </a:p>
          <a:p>
            <a:pPr marL="363538" indent="-363538" algn="just" eaLnBrk="1" hangingPunct="1">
              <a:spcBef>
                <a:spcPts val="600"/>
              </a:spcBef>
            </a:pPr>
            <a:endParaRPr lang="en-US" altLang="x-none" sz="1600" dirty="0"/>
          </a:p>
          <a:p>
            <a:pPr marL="363538" indent="-363538" algn="just" eaLnBrk="1" hangingPunct="1">
              <a:spcBef>
                <a:spcPts val="600"/>
              </a:spcBef>
            </a:pPr>
            <a:r>
              <a:rPr lang="en-US" altLang="x-none" sz="2400" dirty="0" err="1"/>
              <a:t>Dijilid</a:t>
            </a:r>
            <a:r>
              <a:rPr lang="en-US" altLang="x-none" sz="2400" dirty="0"/>
              <a:t> </a:t>
            </a:r>
            <a:r>
              <a:rPr lang="en-US" altLang="x-none" sz="2400" i="1" dirty="0"/>
              <a:t>softcover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rapi</a:t>
            </a:r>
            <a:r>
              <a:rPr lang="en-US" altLang="x-none" sz="2400" dirty="0" smtClean="0"/>
              <a:t>.</a:t>
            </a:r>
          </a:p>
          <a:p>
            <a:pPr marL="363538" indent="-363538" algn="just" eaLnBrk="1" hangingPunct="1">
              <a:spcBef>
                <a:spcPts val="600"/>
              </a:spcBef>
            </a:pPr>
            <a:endParaRPr lang="en-US" altLang="x-none" sz="1600" dirty="0"/>
          </a:p>
          <a:p>
            <a:pPr marL="363538" indent="-363538" algn="just">
              <a:spcBef>
                <a:spcPts val="600"/>
              </a:spcBef>
            </a:pPr>
            <a:r>
              <a:rPr lang="en-US" altLang="x-none" sz="2400" dirty="0" err="1"/>
              <a:t>Diserahkan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kepada</a:t>
            </a:r>
            <a:r>
              <a:rPr lang="en-US" altLang="x-none" sz="2400" dirty="0"/>
              <a:t> </a:t>
            </a:r>
            <a:r>
              <a:rPr lang="en-US" altLang="x-none" sz="2400" b="1" dirty="0" err="1"/>
              <a:t>Ibu</a:t>
            </a:r>
            <a:r>
              <a:rPr lang="en-US" altLang="x-none" sz="2400" b="1" dirty="0"/>
              <a:t> </a:t>
            </a:r>
            <a:r>
              <a:rPr lang="en-US" altLang="x-none" sz="2400" b="1" dirty="0" err="1"/>
              <a:t>Kezia</a:t>
            </a:r>
            <a:r>
              <a:rPr lang="en-US" altLang="x-none" sz="2400" b="1" dirty="0"/>
              <a:t> Josephine </a:t>
            </a:r>
            <a:r>
              <a:rPr lang="en-US" altLang="x-none" sz="2400" dirty="0"/>
              <a:t>(</a:t>
            </a:r>
            <a:r>
              <a:rPr lang="en-US" altLang="x-none" sz="2400" dirty="0" err="1"/>
              <a:t>Sekretaris</a:t>
            </a:r>
            <a:r>
              <a:rPr lang="en-US" altLang="x-none" sz="2400" dirty="0"/>
              <a:t> Prodi </a:t>
            </a:r>
            <a:r>
              <a:rPr lang="en-US" altLang="x-none" sz="2400" dirty="0" err="1"/>
              <a:t>Akuntansi</a:t>
            </a:r>
            <a:r>
              <a:rPr lang="en-US" altLang="x-none" sz="2400" dirty="0"/>
              <a:t>) </a:t>
            </a:r>
            <a:r>
              <a:rPr lang="en-US" altLang="x-none" sz="2400" dirty="0" err="1"/>
              <a:t>atau</a:t>
            </a:r>
            <a:r>
              <a:rPr lang="en-US" altLang="x-none" sz="2400" dirty="0"/>
              <a:t> </a:t>
            </a:r>
            <a:r>
              <a:rPr lang="en-US" altLang="x-none" sz="2400" b="1" dirty="0" err="1"/>
              <a:t>Bpk</a:t>
            </a:r>
            <a:r>
              <a:rPr lang="en-US" altLang="x-none" sz="2400" b="1" dirty="0"/>
              <a:t> </a:t>
            </a:r>
            <a:r>
              <a:rPr lang="en-US" altLang="x-none" sz="2400" b="1" dirty="0" smtClean="0"/>
              <a:t>Wendy Salim </a:t>
            </a:r>
            <a:r>
              <a:rPr lang="en-US" altLang="x-none" sz="2400" b="1" dirty="0" err="1" smtClean="0"/>
              <a:t>Saputra</a:t>
            </a:r>
            <a:r>
              <a:rPr lang="en-US" altLang="x-none" sz="2400" b="1" dirty="0" smtClean="0"/>
              <a:t> </a:t>
            </a:r>
            <a:r>
              <a:rPr lang="en-US" altLang="x-none" sz="2400" dirty="0" smtClean="0"/>
              <a:t>(</a:t>
            </a:r>
            <a:r>
              <a:rPr lang="en-US" altLang="x-none" sz="2400" dirty="0" err="1" smtClean="0"/>
              <a:t>Sekretaris</a:t>
            </a:r>
            <a:r>
              <a:rPr lang="en-US" altLang="x-none" sz="2400" dirty="0" smtClean="0"/>
              <a:t> </a:t>
            </a:r>
            <a:r>
              <a:rPr lang="en-US" altLang="x-none" sz="2400" dirty="0"/>
              <a:t>Prodi </a:t>
            </a:r>
            <a:r>
              <a:rPr lang="en-US" altLang="x-none" sz="2400" dirty="0" err="1"/>
              <a:t>Akuntansi</a:t>
            </a:r>
            <a:r>
              <a:rPr lang="en-US" altLang="x-none" sz="2400" dirty="0"/>
              <a:t>) </a:t>
            </a:r>
            <a:r>
              <a:rPr lang="en-US" altLang="x-none" sz="2400" dirty="0" err="1"/>
              <a:t>dengan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mengisi</a:t>
            </a:r>
            <a:r>
              <a:rPr lang="en-US" altLang="x-none" sz="2400" dirty="0"/>
              <a:t> </a:t>
            </a:r>
            <a:r>
              <a:rPr lang="en-US" altLang="x-none" sz="2400" b="1" u="sng" dirty="0" err="1"/>
              <a:t>lembar</a:t>
            </a:r>
            <a:r>
              <a:rPr lang="en-US" altLang="x-none" sz="2400" b="1" u="sng" dirty="0"/>
              <a:t> </a:t>
            </a:r>
            <a:r>
              <a:rPr lang="en-US" altLang="x-none" sz="2400" b="1" u="sng" dirty="0" err="1"/>
              <a:t>tanda</a:t>
            </a:r>
            <a:r>
              <a:rPr lang="en-US" altLang="x-none" sz="2400" b="1" u="sng" dirty="0"/>
              <a:t> </a:t>
            </a:r>
            <a:r>
              <a:rPr lang="en-US" altLang="x-none" sz="2400" b="1" u="sng" dirty="0" err="1"/>
              <a:t>terima</a:t>
            </a:r>
            <a:r>
              <a:rPr lang="en-US" altLang="x-none" sz="2400" b="1" u="sng" dirty="0"/>
              <a:t> proposal.</a:t>
            </a:r>
            <a:r>
              <a:rPr lang="id-ID" altLang="x-none" sz="2400" b="1" u="sng" dirty="0"/>
              <a:t> </a:t>
            </a:r>
            <a:r>
              <a:rPr lang="id-ID" altLang="x-none" sz="2400" b="1" dirty="0"/>
              <a:t>Tuliskan no HP yang paling mudah untuk dihubungi.</a:t>
            </a:r>
          </a:p>
          <a:p>
            <a:pPr marL="363538" indent="-363538" algn="just" eaLnBrk="1" hangingPunct="1">
              <a:spcBef>
                <a:spcPts val="600"/>
              </a:spcBef>
              <a:buFont typeface="Wingdings" charset="2"/>
              <a:buNone/>
            </a:pPr>
            <a:r>
              <a:rPr lang="en-US" altLang="x-none" sz="2400" dirty="0"/>
              <a:t>	T</a:t>
            </a:r>
            <a:r>
              <a:rPr lang="id-ID" altLang="x-none" sz="2400" dirty="0" err="1"/>
              <a:t>erdapat</a:t>
            </a:r>
            <a:r>
              <a:rPr lang="id-ID" altLang="x-none" sz="2400" dirty="0"/>
              <a:t> beberapa </a:t>
            </a:r>
            <a:r>
              <a:rPr lang="en-US" altLang="x-none" sz="2400" dirty="0" err="1"/>
              <a:t>topik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skripsi</a:t>
            </a:r>
            <a:r>
              <a:rPr lang="en-US" altLang="x-none" sz="2400" dirty="0"/>
              <a:t> </a:t>
            </a:r>
            <a:r>
              <a:rPr lang="en-US" altLang="x-none" sz="2400" dirty="0">
                <a:solidFill>
                  <a:srgbClr val="FF0000"/>
                </a:solidFill>
              </a:rPr>
              <a:t>yang </a:t>
            </a:r>
            <a:r>
              <a:rPr lang="en-US" altLang="x-none" sz="2400" dirty="0" err="1">
                <a:solidFill>
                  <a:srgbClr val="FF0000"/>
                </a:solidFill>
              </a:rPr>
              <a:t>tidak</a:t>
            </a:r>
            <a:r>
              <a:rPr lang="en-US" altLang="x-none" sz="2400" dirty="0">
                <a:solidFill>
                  <a:srgbClr val="FF0000"/>
                </a:solidFill>
              </a:rPr>
              <a:t> </a:t>
            </a:r>
            <a:r>
              <a:rPr lang="en-US" altLang="x-none" sz="2400" dirty="0" err="1">
                <a:solidFill>
                  <a:srgbClr val="FF0000"/>
                </a:solidFill>
              </a:rPr>
              <a:t>diperkenankan</a:t>
            </a:r>
            <a:r>
              <a:rPr lang="en-US" altLang="x-none" sz="2400" dirty="0">
                <a:solidFill>
                  <a:srgbClr val="FF0000"/>
                </a:solidFill>
              </a:rPr>
              <a:t> </a:t>
            </a:r>
            <a:r>
              <a:rPr lang="en-US" altLang="x-none" sz="2400" dirty="0" err="1">
                <a:solidFill>
                  <a:srgbClr val="FF0000"/>
                </a:solidFill>
              </a:rPr>
              <a:t>lagi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untuk</a:t>
            </a:r>
            <a:r>
              <a:rPr lang="en-US" altLang="x-none" sz="2400" dirty="0"/>
              <a:t> semester </a:t>
            </a:r>
            <a:r>
              <a:rPr lang="id-ID" altLang="x-none" sz="2400" dirty="0"/>
              <a:t>Genap </a:t>
            </a:r>
            <a:r>
              <a:rPr lang="en-US" altLang="x-none" sz="2400" dirty="0" smtClean="0"/>
              <a:t>1</a:t>
            </a:r>
            <a:r>
              <a:rPr lang="id-ID" altLang="x-none" sz="2400" dirty="0" smtClean="0"/>
              <a:t>9</a:t>
            </a:r>
            <a:r>
              <a:rPr lang="en-ID" altLang="x-none" sz="2400" dirty="0" smtClean="0"/>
              <a:t>/20</a:t>
            </a:r>
            <a:r>
              <a:rPr lang="en-US" altLang="x-none" sz="2400" dirty="0" smtClean="0"/>
              <a:t> </a:t>
            </a:r>
            <a:r>
              <a:rPr lang="id-ID" altLang="x-none" sz="2400" dirty="0"/>
              <a:t>antara lain:</a:t>
            </a:r>
            <a:endParaRPr lang="en-US" altLang="x-none" sz="2400" dirty="0"/>
          </a:p>
          <a:p>
            <a:pPr algn="just" eaLnBrk="1" hangingPunct="1">
              <a:spcBef>
                <a:spcPts val="600"/>
              </a:spcBef>
              <a:buFont typeface="Wingdings" charset="2"/>
              <a:buNone/>
            </a:pPr>
            <a:endParaRPr lang="en-US" altLang="x-none" sz="2400" dirty="0"/>
          </a:p>
          <a:p>
            <a:pPr algn="just" eaLnBrk="1" hangingPunct="1">
              <a:spcBef>
                <a:spcPts val="600"/>
              </a:spcBef>
              <a:buFont typeface="Wingdings" charset="2"/>
              <a:buNone/>
            </a:pPr>
            <a:r>
              <a:rPr lang="en-US" altLang="x-none" sz="2400" dirty="0"/>
              <a:t>	</a:t>
            </a:r>
          </a:p>
          <a:p>
            <a:pPr algn="just" eaLnBrk="1" hangingPunct="1">
              <a:spcBef>
                <a:spcPts val="600"/>
              </a:spcBef>
            </a:pPr>
            <a:endParaRPr lang="en-US" altLang="x-none" sz="2400" dirty="0"/>
          </a:p>
          <a:p>
            <a:pPr algn="just" eaLnBrk="1" hangingPunct="1">
              <a:spcBef>
                <a:spcPts val="600"/>
              </a:spcBef>
            </a:pPr>
            <a:endParaRPr lang="en-US" altLang="x-none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id-ID" altLang="x-none"/>
          </a:p>
        </p:txBody>
      </p:sp>
      <p:sp>
        <p:nvSpPr>
          <p:cNvPr id="307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id-ID" altLang="x-none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95250" y="95250"/>
          <a:ext cx="8980488" cy="676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3" name="Worksheet" r:id="rId3" imgW="4181443" imgH="3533700" progId="Excel.Sheet.12">
                  <p:embed/>
                </p:oleObj>
              </mc:Choice>
              <mc:Fallback>
                <p:oleObj name="Worksheet" r:id="rId3" imgW="4181443" imgH="35337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95250"/>
                        <a:ext cx="8980488" cy="676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0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-17929" y="-17929"/>
            <a:ext cx="7772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id-ID" altLang="x-none" dirty="0"/>
              <a:t>Kriteria Proposal yang </a:t>
            </a:r>
            <a:r>
              <a:rPr lang="id-ID" altLang="x-none" dirty="0" smtClean="0"/>
              <a:t>Disetujui</a:t>
            </a:r>
            <a:endParaRPr lang="id-ID" altLang="x-none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5175" cy="4191000"/>
          </a:xfrm>
        </p:spPr>
        <p:txBody>
          <a:bodyPr>
            <a:noAutofit/>
          </a:bodyPr>
          <a:lstStyle/>
          <a:p>
            <a:pPr marL="363538" indent="-363538">
              <a:spcAft>
                <a:spcPts val="1200"/>
              </a:spcAft>
            </a:pPr>
            <a:r>
              <a:rPr lang="en-ID" altLang="x-none" sz="2400" dirty="0" err="1" smtClean="0"/>
              <a:t>Topik</a:t>
            </a:r>
            <a:r>
              <a:rPr lang="en-ID" altLang="x-none" sz="2400" dirty="0" smtClean="0"/>
              <a:t> </a:t>
            </a:r>
            <a:r>
              <a:rPr lang="en-ID" altLang="x-none" sz="2400" dirty="0" err="1" smtClean="0"/>
              <a:t>menarik</a:t>
            </a:r>
            <a:r>
              <a:rPr lang="en-ID" altLang="x-none" sz="2400" dirty="0" smtClean="0"/>
              <a:t> </a:t>
            </a:r>
            <a:r>
              <a:rPr lang="en-ID" altLang="x-none" sz="2400" dirty="0" err="1" smtClean="0"/>
              <a:t>dan</a:t>
            </a:r>
            <a:r>
              <a:rPr lang="en-ID" altLang="x-none" sz="2400" dirty="0" smtClean="0"/>
              <a:t> </a:t>
            </a:r>
            <a:r>
              <a:rPr lang="en-ID" altLang="x-none" sz="2400" dirty="0" err="1" smtClean="0"/>
              <a:t>belum</a:t>
            </a:r>
            <a:r>
              <a:rPr lang="en-ID" altLang="x-none" sz="2400" dirty="0" smtClean="0"/>
              <a:t> </a:t>
            </a:r>
            <a:r>
              <a:rPr lang="en-ID" altLang="x-none" sz="2400" dirty="0" err="1" smtClean="0"/>
              <a:t>banyak</a:t>
            </a:r>
            <a:r>
              <a:rPr lang="en-ID" altLang="x-none" sz="2400" dirty="0" smtClean="0"/>
              <a:t> </a:t>
            </a:r>
            <a:r>
              <a:rPr lang="en-ID" altLang="x-none" sz="2400" dirty="0" err="1" smtClean="0"/>
              <a:t>ditulis</a:t>
            </a:r>
            <a:r>
              <a:rPr lang="en-ID" altLang="x-none" sz="2400" dirty="0" smtClean="0"/>
              <a:t> </a:t>
            </a:r>
            <a:r>
              <a:rPr lang="en-ID" altLang="x-none" sz="2400" dirty="0" err="1" smtClean="0"/>
              <a:t>oleh</a:t>
            </a:r>
            <a:r>
              <a:rPr lang="en-ID" altLang="x-none" sz="2400" dirty="0" smtClean="0"/>
              <a:t> </a:t>
            </a:r>
            <a:r>
              <a:rPr lang="en-ID" altLang="x-none" sz="2400" dirty="0" err="1" smtClean="0"/>
              <a:t>mahasiswa</a:t>
            </a:r>
            <a:r>
              <a:rPr lang="en-ID" altLang="x-none" sz="2400" dirty="0" smtClean="0"/>
              <a:t> </a:t>
            </a:r>
            <a:r>
              <a:rPr lang="en-ID" altLang="x-none" sz="2400" dirty="0" err="1" smtClean="0"/>
              <a:t>sebelumnya</a:t>
            </a:r>
            <a:r>
              <a:rPr lang="en-ID" altLang="x-none" sz="2400" dirty="0" smtClean="0"/>
              <a:t>.</a:t>
            </a:r>
          </a:p>
          <a:p>
            <a:pPr marL="363538" indent="-363538">
              <a:spcAft>
                <a:spcPts val="1200"/>
              </a:spcAft>
            </a:pPr>
            <a:r>
              <a:rPr lang="id-ID" altLang="x-none" sz="2400" dirty="0" smtClean="0"/>
              <a:t>Latar </a:t>
            </a:r>
            <a:r>
              <a:rPr lang="id-ID" altLang="x-none" sz="2400" dirty="0"/>
              <a:t>belakang, rumusan masalah, tujuan penelitian dan manfaat penelitian diuraikan dengan jelas.</a:t>
            </a:r>
          </a:p>
          <a:p>
            <a:pPr marL="363538" indent="-363538">
              <a:spcAft>
                <a:spcPts val="1200"/>
              </a:spcAft>
            </a:pPr>
            <a:r>
              <a:rPr lang="id-ID" altLang="x-none" sz="2400" dirty="0"/>
              <a:t>Teori disampaikan dengan jelas dengan buku referensi terbaru dan mengikuti cara pengutipan yang benar.</a:t>
            </a:r>
          </a:p>
          <a:p>
            <a:pPr marL="363538" indent="-363538">
              <a:spcAft>
                <a:spcPts val="1200"/>
              </a:spcAft>
            </a:pPr>
            <a:r>
              <a:rPr lang="id-ID" altLang="x-none" sz="2400" dirty="0"/>
              <a:t>Memasukkan jurnal ilmiah baik internasional dan </a:t>
            </a:r>
            <a:r>
              <a:rPr lang="en-ID" altLang="x-none" sz="2400" dirty="0" err="1" smtClean="0"/>
              <a:t>nasional</a:t>
            </a:r>
            <a:r>
              <a:rPr lang="en-ID" altLang="x-none" sz="2400" dirty="0" smtClean="0"/>
              <a:t> (Indonesia)</a:t>
            </a:r>
            <a:r>
              <a:rPr lang="id-ID" altLang="x-none" sz="2400" dirty="0" smtClean="0"/>
              <a:t>, </a:t>
            </a:r>
            <a:r>
              <a:rPr lang="id-ID" altLang="x-none" sz="2400" dirty="0"/>
              <a:t>yang menandakan topik tersebut masih layak untuk diteliti.</a:t>
            </a:r>
          </a:p>
          <a:p>
            <a:pPr marL="363538" indent="-363538">
              <a:spcAft>
                <a:spcPts val="1200"/>
              </a:spcAft>
            </a:pPr>
            <a:r>
              <a:rPr lang="id-ID" altLang="x-none" sz="2400" dirty="0"/>
              <a:t>Daftar pustaka lengkap dan kredibel. Hanya referensi yang dikutip saja yang dimasukkan dalam daftar pustaka.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x-none" dirty="0"/>
              <a:t>FORMAT PROPOSAL SKRIPSI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267200"/>
          </a:xfrm>
        </p:spPr>
        <p:txBody>
          <a:bodyPr>
            <a:normAutofit/>
          </a:bodyPr>
          <a:lstStyle/>
          <a:p>
            <a:pPr marL="363538" indent="-363538" eaLnBrk="1" hangingPunct="1">
              <a:lnSpc>
                <a:spcPct val="150000"/>
              </a:lnSpc>
            </a:pPr>
            <a:r>
              <a:rPr lang="en-US" altLang="x-none" sz="2400" dirty="0" err="1"/>
              <a:t>Kertas</a:t>
            </a:r>
            <a:r>
              <a:rPr lang="en-US" altLang="x-none" sz="2400" dirty="0"/>
              <a:t> A4</a:t>
            </a:r>
          </a:p>
          <a:p>
            <a:pPr marL="363538" indent="-363538" eaLnBrk="1" hangingPunct="1">
              <a:lnSpc>
                <a:spcPct val="150000"/>
              </a:lnSpc>
            </a:pPr>
            <a:r>
              <a:rPr lang="en-US" altLang="x-none" sz="2400" dirty="0"/>
              <a:t>Times New Romans, 12</a:t>
            </a:r>
          </a:p>
          <a:p>
            <a:pPr marL="363538" indent="-363538" eaLnBrk="1" hangingPunct="1">
              <a:lnSpc>
                <a:spcPct val="150000"/>
              </a:lnSpc>
            </a:pPr>
            <a:r>
              <a:rPr lang="en-US" altLang="x-none" sz="2400" dirty="0"/>
              <a:t>Double </a:t>
            </a:r>
            <a:r>
              <a:rPr lang="en-US" altLang="x-none" sz="2400" dirty="0" err="1"/>
              <a:t>spasi</a:t>
            </a:r>
            <a:endParaRPr lang="en-US" altLang="x-none" sz="2400" dirty="0"/>
          </a:p>
          <a:p>
            <a:pPr marL="363538" indent="-363538" eaLnBrk="1" hangingPunct="1">
              <a:lnSpc>
                <a:spcPct val="150000"/>
              </a:lnSpc>
            </a:pPr>
            <a:r>
              <a:rPr lang="en-US" altLang="x-none" sz="2400" dirty="0"/>
              <a:t>Margin </a:t>
            </a:r>
            <a:r>
              <a:rPr lang="en-US" altLang="x-none" sz="2400" dirty="0" err="1"/>
              <a:t>kiri</a:t>
            </a:r>
            <a:r>
              <a:rPr lang="en-US" altLang="x-none" sz="2400" dirty="0"/>
              <a:t> 4 cm, </a:t>
            </a:r>
            <a:r>
              <a:rPr lang="en-US" altLang="x-none" sz="2400" dirty="0" err="1"/>
              <a:t>kanan</a:t>
            </a:r>
            <a:r>
              <a:rPr lang="en-US" altLang="x-none" sz="2400" dirty="0"/>
              <a:t>, </a:t>
            </a:r>
            <a:r>
              <a:rPr lang="en-US" altLang="x-none" sz="2400" dirty="0" err="1"/>
              <a:t>atas</a:t>
            </a:r>
            <a:r>
              <a:rPr lang="en-US" altLang="x-none" sz="2400" dirty="0"/>
              <a:t>, </a:t>
            </a:r>
            <a:r>
              <a:rPr lang="en-US" altLang="x-none" sz="2400" dirty="0" err="1"/>
              <a:t>bawah</a:t>
            </a:r>
            <a:r>
              <a:rPr lang="en-US" altLang="x-none" sz="2400" dirty="0"/>
              <a:t> 3 cm</a:t>
            </a:r>
            <a:endParaRPr lang="id-ID" altLang="x-none" sz="2400" dirty="0"/>
          </a:p>
          <a:p>
            <a:pPr marL="363538" indent="-363538" eaLnBrk="1" hangingPunct="1">
              <a:lnSpc>
                <a:spcPct val="150000"/>
              </a:lnSpc>
            </a:pPr>
            <a:r>
              <a:rPr lang="id-ID" altLang="x-none" sz="2400" dirty="0"/>
              <a:t>Minimal 30 halaman (Mulai latar belakang </a:t>
            </a:r>
            <a:r>
              <a:rPr lang="id-ID" altLang="x-none" sz="2400" dirty="0" err="1"/>
              <a:t>sd</a:t>
            </a:r>
            <a:r>
              <a:rPr lang="id-ID" altLang="x-none" sz="2400" dirty="0"/>
              <a:t> daftar pustaka)</a:t>
            </a:r>
            <a:endParaRPr lang="en-US" altLang="x-none" sz="2400" dirty="0"/>
          </a:p>
          <a:p>
            <a:pPr eaLnBrk="1" hangingPunct="1"/>
            <a:endParaRPr lang="en-US" altLang="x-none" sz="2400" dirty="0"/>
          </a:p>
          <a:p>
            <a:pPr eaLnBrk="1" hangingPunct="1"/>
            <a:endParaRPr lang="en-US" altLang="x-none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491318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x-none" dirty="0"/>
              <a:t>ISI PROPOSAL SKRIPSI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648200"/>
          </a:xfrm>
        </p:spPr>
        <p:txBody>
          <a:bodyPr>
            <a:noAutofit/>
          </a:bodyPr>
          <a:lstStyle/>
          <a:p>
            <a:pPr marL="363538" indent="-363538" eaLnBrk="1" hangingPunct="1">
              <a:spcBef>
                <a:spcPts val="600"/>
              </a:spcBef>
            </a:pPr>
            <a:r>
              <a:rPr lang="en-US" altLang="x-none" sz="2400" dirty="0" err="1"/>
              <a:t>Judul</a:t>
            </a:r>
            <a:r>
              <a:rPr lang="en-US" altLang="x-none" sz="2400" dirty="0"/>
              <a:t>/ </a:t>
            </a:r>
            <a:r>
              <a:rPr lang="en-US" altLang="x-none" sz="2400" dirty="0" err="1"/>
              <a:t>Topik</a:t>
            </a:r>
            <a:endParaRPr lang="en-US" altLang="x-none" sz="2400" dirty="0"/>
          </a:p>
          <a:p>
            <a:pPr marL="363538" indent="-363538" eaLnBrk="1" hangingPunct="1">
              <a:spcBef>
                <a:spcPts val="600"/>
              </a:spcBef>
            </a:pPr>
            <a:r>
              <a:rPr lang="en-US" altLang="x-none" sz="2400" dirty="0" err="1"/>
              <a:t>Identitas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Penyusun</a:t>
            </a:r>
            <a:r>
              <a:rPr lang="en-US" altLang="x-none" sz="2400" dirty="0"/>
              <a:t> + </a:t>
            </a:r>
            <a:r>
              <a:rPr lang="en-US" altLang="x-none" sz="2400" dirty="0">
                <a:solidFill>
                  <a:srgbClr val="FF0000"/>
                </a:solidFill>
              </a:rPr>
              <a:t>no </a:t>
            </a:r>
            <a:r>
              <a:rPr lang="en-US" altLang="x-none" sz="2400" dirty="0" err="1">
                <a:solidFill>
                  <a:srgbClr val="FF0000"/>
                </a:solidFill>
              </a:rPr>
              <a:t>telepon</a:t>
            </a:r>
            <a:r>
              <a:rPr lang="en-US" altLang="x-none" sz="2400" dirty="0">
                <a:solidFill>
                  <a:srgbClr val="FF0000"/>
                </a:solidFill>
              </a:rPr>
              <a:t> yang </a:t>
            </a:r>
            <a:r>
              <a:rPr lang="en-US" altLang="x-none" sz="2400" dirty="0" err="1">
                <a:solidFill>
                  <a:srgbClr val="FF0000"/>
                </a:solidFill>
              </a:rPr>
              <a:t>mudah</a:t>
            </a:r>
            <a:r>
              <a:rPr lang="en-US" altLang="x-none" sz="2400" dirty="0">
                <a:solidFill>
                  <a:srgbClr val="FF0000"/>
                </a:solidFill>
              </a:rPr>
              <a:t> </a:t>
            </a:r>
            <a:r>
              <a:rPr lang="en-US" altLang="x-none" sz="2400" dirty="0" err="1" smtClean="0">
                <a:solidFill>
                  <a:srgbClr val="FF0000"/>
                </a:solidFill>
              </a:rPr>
              <a:t>dihubungi</a:t>
            </a:r>
            <a:endParaRPr lang="en-US" altLang="x-none" sz="2400" dirty="0" smtClean="0">
              <a:solidFill>
                <a:srgbClr val="FF0000"/>
              </a:solidFill>
            </a:endParaRPr>
          </a:p>
          <a:p>
            <a:pPr marL="363538" indent="-363538" eaLnBrk="1" hangingPunct="1">
              <a:spcBef>
                <a:spcPts val="600"/>
              </a:spcBef>
            </a:pPr>
            <a:r>
              <a:rPr lang="en-US" altLang="x-none" sz="2400" dirty="0" smtClean="0"/>
              <a:t>Shift </a:t>
            </a:r>
            <a:r>
              <a:rPr lang="en-US" altLang="x-none" sz="2400" dirty="0" err="1" smtClean="0"/>
              <a:t>Pagi</a:t>
            </a:r>
            <a:r>
              <a:rPr lang="en-US" altLang="x-none" sz="2400" dirty="0" smtClean="0"/>
              <a:t> </a:t>
            </a:r>
            <a:r>
              <a:rPr lang="en-US" altLang="x-none" sz="2400" dirty="0" err="1" smtClean="0"/>
              <a:t>atau</a:t>
            </a:r>
            <a:r>
              <a:rPr lang="en-US" altLang="x-none" sz="2400" dirty="0" smtClean="0"/>
              <a:t> Malam</a:t>
            </a:r>
            <a:endParaRPr lang="en-US" altLang="x-none" sz="2400" dirty="0"/>
          </a:p>
          <a:p>
            <a:pPr marL="363538" indent="-363538" eaLnBrk="1" hangingPunct="1">
              <a:spcBef>
                <a:spcPts val="600"/>
              </a:spcBef>
            </a:pPr>
            <a:r>
              <a:rPr lang="en-US" altLang="x-none" sz="2400" dirty="0" err="1"/>
              <a:t>Latar</a:t>
            </a:r>
            <a:r>
              <a:rPr lang="en-US" altLang="x-none" sz="2400" dirty="0"/>
              <a:t> </a:t>
            </a:r>
            <a:r>
              <a:rPr lang="en-US" altLang="x-none" sz="2400" dirty="0" err="1" smtClean="0"/>
              <a:t>Belakang</a:t>
            </a:r>
            <a:endParaRPr lang="en-US" altLang="x-none" sz="2400" dirty="0"/>
          </a:p>
          <a:p>
            <a:pPr marL="363538" indent="-363538" eaLnBrk="1" hangingPunct="1">
              <a:spcBef>
                <a:spcPts val="600"/>
              </a:spcBef>
            </a:pPr>
            <a:r>
              <a:rPr lang="en-US" altLang="x-none" sz="2400" dirty="0" err="1"/>
              <a:t>Identifikasi</a:t>
            </a:r>
            <a:r>
              <a:rPr lang="en-US" altLang="x-none" sz="2400" dirty="0"/>
              <a:t> </a:t>
            </a:r>
            <a:r>
              <a:rPr lang="en-US" altLang="x-none" sz="2400" dirty="0" err="1" smtClean="0"/>
              <a:t>Masalah</a:t>
            </a:r>
            <a:endParaRPr lang="en-US" altLang="x-none" sz="2400" dirty="0" smtClean="0"/>
          </a:p>
          <a:p>
            <a:pPr marL="363538" indent="-363538" eaLnBrk="1" hangingPunct="1">
              <a:spcBef>
                <a:spcPts val="600"/>
              </a:spcBef>
            </a:pPr>
            <a:r>
              <a:rPr lang="en-US" altLang="x-none" sz="2400" dirty="0" err="1" smtClean="0"/>
              <a:t>Rumusan</a:t>
            </a:r>
            <a:r>
              <a:rPr lang="en-US" altLang="x-none" sz="2400" dirty="0" smtClean="0"/>
              <a:t> </a:t>
            </a:r>
            <a:r>
              <a:rPr lang="en-US" altLang="x-none" sz="2400" dirty="0" err="1"/>
              <a:t>Masalah</a:t>
            </a:r>
            <a:endParaRPr lang="en-US" altLang="x-none" sz="2400" dirty="0"/>
          </a:p>
          <a:p>
            <a:pPr marL="363538" indent="-363538" eaLnBrk="1" hangingPunct="1">
              <a:spcBef>
                <a:spcPts val="600"/>
              </a:spcBef>
            </a:pPr>
            <a:r>
              <a:rPr lang="en-US" altLang="x-none" sz="2400" dirty="0" err="1" smtClean="0"/>
              <a:t>Tujuan</a:t>
            </a:r>
            <a:r>
              <a:rPr lang="en-US" altLang="x-none" sz="2400" dirty="0" smtClean="0"/>
              <a:t> </a:t>
            </a:r>
            <a:r>
              <a:rPr lang="en-US" altLang="x-none" sz="2400" dirty="0" err="1" smtClean="0"/>
              <a:t>Penelitian</a:t>
            </a:r>
            <a:endParaRPr lang="en-US" altLang="x-none" sz="2400" dirty="0" smtClean="0"/>
          </a:p>
          <a:p>
            <a:pPr marL="363538" indent="-363538" eaLnBrk="1" hangingPunct="1">
              <a:spcBef>
                <a:spcPts val="600"/>
              </a:spcBef>
            </a:pPr>
            <a:r>
              <a:rPr lang="en-US" altLang="x-none" sz="2400" dirty="0" err="1" smtClean="0"/>
              <a:t>Manfaat</a:t>
            </a:r>
            <a:r>
              <a:rPr lang="en-US" altLang="x-none" sz="2400" dirty="0" smtClean="0"/>
              <a:t> </a:t>
            </a:r>
            <a:r>
              <a:rPr lang="en-US" altLang="x-none" sz="2400" dirty="0" err="1"/>
              <a:t>Penelitian</a:t>
            </a:r>
            <a:endParaRPr lang="en-US" altLang="x-none" sz="2400" dirty="0"/>
          </a:p>
          <a:p>
            <a:pPr marL="363538" indent="-363538" eaLnBrk="1" hangingPunct="1">
              <a:spcBef>
                <a:spcPts val="600"/>
              </a:spcBef>
            </a:pPr>
            <a:r>
              <a:rPr lang="en-US" altLang="x-none" sz="2400" dirty="0" err="1"/>
              <a:t>Landasan</a:t>
            </a:r>
            <a:r>
              <a:rPr lang="en-US" altLang="x-none" sz="2400" dirty="0"/>
              <a:t> </a:t>
            </a:r>
            <a:r>
              <a:rPr lang="en-US" altLang="x-none" sz="2400" dirty="0" err="1" smtClean="0"/>
              <a:t>Teori</a:t>
            </a:r>
            <a:r>
              <a:rPr lang="en-US" altLang="x-none" sz="2400" dirty="0" smtClean="0"/>
              <a:t> </a:t>
            </a:r>
          </a:p>
          <a:p>
            <a:pPr marL="363538" indent="-363538" eaLnBrk="1" hangingPunct="1">
              <a:spcBef>
                <a:spcPts val="600"/>
              </a:spcBef>
            </a:pPr>
            <a:r>
              <a:rPr lang="en-US" altLang="x-none" sz="2400" dirty="0" err="1" smtClean="0"/>
              <a:t>Kerangka</a:t>
            </a:r>
            <a:r>
              <a:rPr lang="en-US" altLang="x-none" sz="2400" dirty="0" smtClean="0"/>
              <a:t> </a:t>
            </a:r>
            <a:r>
              <a:rPr lang="en-US" altLang="x-none" sz="2400" dirty="0" err="1" smtClean="0"/>
              <a:t>Pemikiran</a:t>
            </a:r>
            <a:endParaRPr lang="en-US" altLang="x-none" sz="2400" dirty="0"/>
          </a:p>
          <a:p>
            <a:pPr marL="363538" indent="-363538" eaLnBrk="1" hangingPunct="1">
              <a:spcBef>
                <a:spcPts val="600"/>
              </a:spcBef>
            </a:pPr>
            <a:r>
              <a:rPr lang="en-US" altLang="x-none" sz="2400" dirty="0" err="1"/>
              <a:t>Daftar</a:t>
            </a:r>
            <a:r>
              <a:rPr lang="en-US" altLang="x-none" sz="2400" dirty="0"/>
              <a:t> </a:t>
            </a:r>
            <a:r>
              <a:rPr lang="en-US" altLang="x-none" sz="2400" dirty="0" err="1" smtClean="0"/>
              <a:t>Pustaka</a:t>
            </a:r>
            <a:r>
              <a:rPr lang="id-ID" altLang="x-none" sz="2400" dirty="0" smtClean="0"/>
              <a:t>, </a:t>
            </a:r>
            <a:r>
              <a:rPr lang="id-ID" altLang="x-none" sz="2400" dirty="0"/>
              <a:t>minimal 10, di luar sumber dari website (www.....)</a:t>
            </a:r>
            <a:endParaRPr lang="en-US" altLang="x-none" sz="2400" dirty="0"/>
          </a:p>
          <a:p>
            <a:pPr marL="363538" indent="-363538" eaLnBrk="1" hangingPunct="1">
              <a:spcBef>
                <a:spcPts val="600"/>
              </a:spcBef>
            </a:pPr>
            <a:r>
              <a:rPr lang="en-US" altLang="x-none" sz="2400" dirty="0"/>
              <a:t>Print </a:t>
            </a:r>
            <a:r>
              <a:rPr lang="en-US" altLang="x-none" sz="2400" dirty="0" err="1"/>
              <a:t>hasil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Penelitian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terdahulu</a:t>
            </a:r>
            <a:r>
              <a:rPr lang="en-US" altLang="x-none" sz="2400" dirty="0"/>
              <a:t> yang </a:t>
            </a:r>
            <a:r>
              <a:rPr lang="en-US" altLang="x-none" sz="2400" dirty="0" err="1"/>
              <a:t>berasal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dari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Jurnal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Ilmiah</a:t>
            </a:r>
            <a:r>
              <a:rPr lang="id-ID" altLang="x-none" sz="2400" dirty="0"/>
              <a:t> </a:t>
            </a:r>
            <a:r>
              <a:rPr lang="id-ID" altLang="x-none" sz="2400" dirty="0" smtClean="0"/>
              <a:t>(2 </a:t>
            </a:r>
            <a:r>
              <a:rPr lang="en-ID" altLang="x-none" sz="2400" dirty="0" err="1" smtClean="0"/>
              <a:t>nasional</a:t>
            </a:r>
            <a:r>
              <a:rPr lang="en-ID" altLang="x-none" sz="2400" dirty="0" smtClean="0"/>
              <a:t> </a:t>
            </a:r>
            <a:r>
              <a:rPr lang="id-ID" altLang="x-none" sz="2400" dirty="0" smtClean="0"/>
              <a:t>ber </a:t>
            </a:r>
            <a:r>
              <a:rPr lang="id-ID" altLang="x-none" sz="2400" dirty="0"/>
              <a:t>ISSN dan 2 internasional)</a:t>
            </a:r>
            <a:endParaRPr lang="en-US" altLang="x-none" sz="2400" dirty="0"/>
          </a:p>
          <a:p>
            <a:pPr eaLnBrk="1" hangingPunct="1">
              <a:spcBef>
                <a:spcPts val="600"/>
              </a:spcBef>
            </a:pPr>
            <a:endParaRPr lang="en-US" altLang="x-none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52400" y="582168"/>
            <a:ext cx="8686800" cy="5666232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</a:pPr>
            <a:r>
              <a:rPr lang="id-ID" altLang="x-none" dirty="0"/>
              <a:t>	</a:t>
            </a:r>
            <a:r>
              <a:rPr lang="en-US" altLang="x-none" b="1" dirty="0"/>
              <a:t>2</a:t>
            </a:r>
            <a:r>
              <a:rPr lang="en-US" altLang="x-none" b="1" dirty="0" smtClean="0"/>
              <a:t> </a:t>
            </a:r>
            <a:r>
              <a:rPr lang="en-US" altLang="x-none" b="1" dirty="0" err="1" smtClean="0"/>
              <a:t>Jurnal</a:t>
            </a:r>
            <a:r>
              <a:rPr lang="en-US" altLang="x-none" b="1" dirty="0" smtClean="0"/>
              <a:t> </a:t>
            </a:r>
            <a:r>
              <a:rPr lang="en-US" altLang="x-none" b="1" dirty="0" err="1" smtClean="0"/>
              <a:t>Ilmiah</a:t>
            </a:r>
            <a:r>
              <a:rPr lang="en-US" altLang="x-none" b="1" dirty="0" smtClean="0"/>
              <a:t> Nasional Indonesia</a:t>
            </a:r>
            <a:r>
              <a:rPr lang="en-US" altLang="x-none" b="1" dirty="0"/>
              <a:t>:</a:t>
            </a:r>
            <a:r>
              <a:rPr lang="id-ID" altLang="x-none" dirty="0"/>
              <a:t> terakhir tahun </a:t>
            </a:r>
            <a:r>
              <a:rPr lang="en-ID" altLang="x-none" dirty="0" smtClean="0"/>
              <a:t>2015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</a:pPr>
            <a:endParaRPr lang="en-US" altLang="x-none" dirty="0"/>
          </a:p>
          <a:p>
            <a:pPr marL="846138" indent="-436563"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altLang="x-none" dirty="0" err="1"/>
              <a:t>Jurnal</a:t>
            </a:r>
            <a:r>
              <a:rPr lang="en-US" altLang="x-none" dirty="0"/>
              <a:t> </a:t>
            </a:r>
            <a:r>
              <a:rPr lang="en-US" altLang="x-none" dirty="0" err="1"/>
              <a:t>Akuntansi</a:t>
            </a:r>
            <a:r>
              <a:rPr lang="en-US" altLang="x-none" dirty="0"/>
              <a:t> </a:t>
            </a:r>
            <a:r>
              <a:rPr lang="en-US" altLang="x-none" dirty="0" err="1"/>
              <a:t>dan</a:t>
            </a:r>
            <a:r>
              <a:rPr lang="en-US" altLang="x-none" dirty="0"/>
              <a:t> </a:t>
            </a:r>
            <a:r>
              <a:rPr lang="en-US" altLang="x-none" dirty="0" err="1"/>
              <a:t>Keuangan</a:t>
            </a:r>
            <a:r>
              <a:rPr lang="en-US" altLang="x-none" dirty="0"/>
              <a:t> Indonesia </a:t>
            </a:r>
            <a:r>
              <a:rPr lang="en-US" altLang="x-none" dirty="0" smtClean="0"/>
              <a:t>- </a:t>
            </a:r>
            <a:r>
              <a:rPr lang="en-US" altLang="x-none" dirty="0" err="1" smtClean="0"/>
              <a:t>Universitas</a:t>
            </a:r>
            <a:r>
              <a:rPr lang="en-US" altLang="x-none" dirty="0" smtClean="0"/>
              <a:t> Indonesia</a:t>
            </a:r>
          </a:p>
          <a:p>
            <a:pPr marL="846138" indent="-436563"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altLang="x-none" dirty="0" err="1" smtClean="0"/>
              <a:t>Jurnal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Akuntansi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dan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Keuangan</a:t>
            </a:r>
            <a:r>
              <a:rPr lang="en-US" altLang="x-none" dirty="0" smtClean="0"/>
              <a:t> </a:t>
            </a:r>
            <a:r>
              <a:rPr lang="mr-IN" altLang="x-none" dirty="0" smtClean="0"/>
              <a:t>–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Universitas</a:t>
            </a:r>
            <a:r>
              <a:rPr lang="en-US" altLang="x-none" dirty="0" smtClean="0"/>
              <a:t> Petra</a:t>
            </a:r>
          </a:p>
          <a:p>
            <a:pPr marL="846138" indent="-436563"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altLang="x-none" dirty="0" err="1" smtClean="0"/>
              <a:t>Jurnal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Akuntansi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Multiparadigma</a:t>
            </a:r>
            <a:r>
              <a:rPr lang="en-US" altLang="x-none" dirty="0" smtClean="0"/>
              <a:t> </a:t>
            </a:r>
            <a:r>
              <a:rPr lang="mr-IN" altLang="x-none" dirty="0" smtClean="0"/>
              <a:t>–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Universitas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Brawijaya</a:t>
            </a:r>
            <a:endParaRPr lang="en-US" altLang="x-none" dirty="0" smtClean="0"/>
          </a:p>
          <a:p>
            <a:pPr marL="846138" indent="-436563"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altLang="x-none" dirty="0" err="1" smtClean="0"/>
              <a:t>Jurnal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Aplikasi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Manajemen</a:t>
            </a:r>
            <a:r>
              <a:rPr lang="en-US" altLang="x-none" dirty="0" smtClean="0"/>
              <a:t> </a:t>
            </a:r>
            <a:r>
              <a:rPr lang="mr-IN" altLang="x-none" dirty="0" smtClean="0"/>
              <a:t>–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Universitas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Brawijaya</a:t>
            </a:r>
            <a:endParaRPr lang="en-US" altLang="x-none" dirty="0" smtClean="0"/>
          </a:p>
          <a:p>
            <a:pPr marL="846138" indent="-436563"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altLang="x-none" dirty="0" err="1" smtClean="0"/>
              <a:t>Jurnal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Bisnis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dan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Manajemen</a:t>
            </a:r>
            <a:r>
              <a:rPr lang="en-US" altLang="x-none" dirty="0" smtClean="0"/>
              <a:t> (JBM) </a:t>
            </a:r>
            <a:r>
              <a:rPr lang="mr-IN" altLang="x-none" dirty="0" smtClean="0"/>
              <a:t>–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Universitas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Padjajaran</a:t>
            </a:r>
            <a:endParaRPr lang="en-US" altLang="x-none" dirty="0" smtClean="0"/>
          </a:p>
          <a:p>
            <a:pPr marL="846138" indent="-436563"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altLang="x-none" dirty="0" smtClean="0"/>
              <a:t>Journal of Economics, Business, &amp; Accountancy Ventura (JEBAV) </a:t>
            </a:r>
            <a:r>
              <a:rPr lang="mr-IN" altLang="x-none" dirty="0" smtClean="0"/>
              <a:t>–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Perbanas</a:t>
            </a:r>
            <a:r>
              <a:rPr lang="en-US" altLang="x-none" dirty="0" smtClean="0"/>
              <a:t> Surabaya</a:t>
            </a:r>
          </a:p>
          <a:p>
            <a:pPr marL="846138" indent="-436563"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altLang="x-none" dirty="0" smtClean="0"/>
              <a:t>Journal of Indonesian Economy and Business - </a:t>
            </a:r>
            <a:r>
              <a:rPr lang="en-US" altLang="x-none" dirty="0" err="1" smtClean="0"/>
              <a:t>Universitas</a:t>
            </a:r>
            <a:r>
              <a:rPr lang="en-US" altLang="x-none" dirty="0" smtClean="0"/>
              <a:t> Gajah </a:t>
            </a:r>
            <a:r>
              <a:rPr lang="en-US" altLang="x-none" dirty="0" err="1" smtClean="0"/>
              <a:t>Mada</a:t>
            </a:r>
            <a:endParaRPr lang="en-US" altLang="x-none" dirty="0" smtClean="0"/>
          </a:p>
          <a:p>
            <a:pPr marL="846138" indent="-436563"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altLang="x-none" dirty="0" smtClean="0"/>
              <a:t>International Research Journal of Business Studies (IRJBS) </a:t>
            </a:r>
            <a:r>
              <a:rPr lang="mr-IN" altLang="x-none" dirty="0" smtClean="0"/>
              <a:t>–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Prasetya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Mulya</a:t>
            </a:r>
            <a:endParaRPr lang="en-US" altLang="x-none" dirty="0"/>
          </a:p>
          <a:p>
            <a:pPr marL="846138" indent="-436563"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altLang="x-none" dirty="0" err="1"/>
              <a:t>Jurnal</a:t>
            </a:r>
            <a:r>
              <a:rPr lang="en-US" altLang="x-none" dirty="0"/>
              <a:t> </a:t>
            </a:r>
            <a:r>
              <a:rPr lang="en-US" altLang="x-none" dirty="0" err="1"/>
              <a:t>Riset</a:t>
            </a:r>
            <a:r>
              <a:rPr lang="en-US" altLang="x-none" dirty="0"/>
              <a:t> </a:t>
            </a:r>
            <a:r>
              <a:rPr lang="en-US" altLang="x-none" dirty="0" err="1"/>
              <a:t>Akuntansi</a:t>
            </a:r>
            <a:r>
              <a:rPr lang="en-US" altLang="x-none" dirty="0"/>
              <a:t> Indonesia (</a:t>
            </a:r>
            <a:r>
              <a:rPr lang="en-US" altLang="x-none" dirty="0" err="1"/>
              <a:t>Ikatan</a:t>
            </a:r>
            <a:r>
              <a:rPr lang="en-US" altLang="x-none" dirty="0"/>
              <a:t> </a:t>
            </a:r>
            <a:r>
              <a:rPr lang="en-US" altLang="x-none" dirty="0" err="1"/>
              <a:t>Akuntan</a:t>
            </a:r>
            <a:r>
              <a:rPr lang="en-US" altLang="x-none" dirty="0"/>
              <a:t> Indonesia </a:t>
            </a:r>
            <a:r>
              <a:rPr lang="en-US" altLang="x-none" dirty="0" err="1"/>
              <a:t>Kompartemen</a:t>
            </a:r>
            <a:r>
              <a:rPr lang="en-US" altLang="x-none" dirty="0"/>
              <a:t> </a:t>
            </a:r>
            <a:r>
              <a:rPr lang="en-US" altLang="x-none" dirty="0" err="1"/>
              <a:t>Akuntan</a:t>
            </a:r>
            <a:r>
              <a:rPr lang="en-US" altLang="x-none" dirty="0"/>
              <a:t> </a:t>
            </a:r>
            <a:r>
              <a:rPr lang="en-US" altLang="x-none" dirty="0" err="1"/>
              <a:t>Pendidik</a:t>
            </a:r>
            <a:r>
              <a:rPr lang="en-US" altLang="x-none" dirty="0"/>
              <a:t>)</a:t>
            </a:r>
          </a:p>
          <a:p>
            <a:pPr marL="846138" indent="-436563"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altLang="x-none" dirty="0" err="1"/>
              <a:t>Jurnal</a:t>
            </a:r>
            <a:r>
              <a:rPr lang="en-US" altLang="x-none" dirty="0"/>
              <a:t>  </a:t>
            </a:r>
            <a:r>
              <a:rPr lang="en-US" altLang="x-none" dirty="0" err="1"/>
              <a:t>Perguruan</a:t>
            </a:r>
            <a:r>
              <a:rPr lang="en-US" altLang="x-none" dirty="0"/>
              <a:t> Tinggi, yang </a:t>
            </a:r>
            <a:r>
              <a:rPr lang="en-US" altLang="x-none" dirty="0" err="1"/>
              <a:t>ber</a:t>
            </a:r>
            <a:r>
              <a:rPr lang="en-US" altLang="x-none" dirty="0"/>
              <a:t>  ISSN</a:t>
            </a:r>
          </a:p>
          <a:p>
            <a:pPr marL="846138" indent="-436563"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altLang="x-none" dirty="0" err="1"/>
              <a:t>Prosiding</a:t>
            </a:r>
            <a:r>
              <a:rPr lang="en-US" altLang="x-none" dirty="0"/>
              <a:t> </a:t>
            </a:r>
            <a:r>
              <a:rPr lang="en-US" altLang="x-none" dirty="0" err="1"/>
              <a:t>Simposium</a:t>
            </a:r>
            <a:r>
              <a:rPr lang="en-US" altLang="x-none" dirty="0"/>
              <a:t> Nasional </a:t>
            </a:r>
            <a:r>
              <a:rPr lang="en-US" altLang="x-none" dirty="0" err="1"/>
              <a:t>Akuntansi</a:t>
            </a:r>
            <a:endParaRPr lang="en-US" altLang="x-none" dirty="0"/>
          </a:p>
          <a:p>
            <a:pPr marL="846138" indent="-436563"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altLang="x-none" dirty="0"/>
              <a:t>Indonesia Tax Review (ITR)</a:t>
            </a:r>
            <a:r>
              <a:rPr lang="id-ID" altLang="x-none" dirty="0"/>
              <a:t> </a:t>
            </a:r>
            <a:r>
              <a:rPr lang="id-ID" altLang="x-none" dirty="0">
                <a:sym typeface="Wingdings" charset="2"/>
              </a:rPr>
              <a:t> khusus topik pajak</a:t>
            </a:r>
            <a:endParaRPr lang="en-US" altLang="x-none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</a:pPr>
            <a:endParaRPr lang="id-ID" altLang="x-none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</a:pPr>
            <a:r>
              <a:rPr lang="id-ID" altLang="x-none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40507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id-ID" altLang="x-none" sz="2400" b="1" dirty="0"/>
              <a:t>2 Jurnal Ilmiah internasional: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id-ID" altLang="x-none" sz="2400" dirty="0"/>
              <a:t>	(Emerald, Proquest, EBSCO)  terakhir tahun 20</a:t>
            </a:r>
            <a:r>
              <a:rPr lang="en-ID" altLang="x-none" sz="2400" dirty="0"/>
              <a:t>15 </a:t>
            </a:r>
            <a:r>
              <a:rPr lang="en-US" altLang="x-none" sz="2400" dirty="0"/>
              <a:t>(</a:t>
            </a:r>
            <a:r>
              <a:rPr lang="en-US" altLang="x-none" sz="2400" dirty="0" err="1"/>
              <a:t>kecuali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topik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pajak</a:t>
            </a:r>
            <a:r>
              <a:rPr lang="en-US" altLang="x-none" sz="2400" dirty="0"/>
              <a:t>, </a:t>
            </a:r>
            <a:r>
              <a:rPr lang="en-US" altLang="x-none" sz="2400" dirty="0" err="1"/>
              <a:t>tidak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perlu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jurnal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internasional</a:t>
            </a:r>
            <a:r>
              <a:rPr lang="en-US" altLang="x-none" sz="2400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d-ID" altLang="x-none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65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ID" dirty="0" err="1" smtClean="0"/>
              <a:t>Akses</a:t>
            </a:r>
            <a:r>
              <a:rPr lang="en-ID" dirty="0" smtClean="0"/>
              <a:t> </a:t>
            </a:r>
            <a:r>
              <a:rPr lang="en-ID" dirty="0" err="1" smtClean="0"/>
              <a:t>jurnal</a:t>
            </a:r>
            <a:r>
              <a:rPr lang="en-ID" dirty="0" smtClean="0"/>
              <a:t> </a:t>
            </a:r>
            <a:r>
              <a:rPr lang="en-ID" dirty="0" err="1" smtClean="0"/>
              <a:t>internasional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871" y="990600"/>
            <a:ext cx="7772400" cy="405079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library.ubm.ac.id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589" t="14584" r="24706" b="12500"/>
          <a:stretch/>
        </p:blipFill>
        <p:spPr>
          <a:xfrm>
            <a:off x="762000" y="1371600"/>
            <a:ext cx="7086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1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26894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x-none" dirty="0" err="1"/>
              <a:t>Daftar</a:t>
            </a:r>
            <a:r>
              <a:rPr lang="en-US" altLang="x-none" dirty="0"/>
              <a:t> </a:t>
            </a:r>
            <a:r>
              <a:rPr lang="en-US" altLang="x-none" dirty="0" err="1"/>
              <a:t>Pustaka</a:t>
            </a:r>
            <a:endParaRPr lang="en-US" altLang="x-none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001000" cy="4343400"/>
          </a:xfrm>
        </p:spPr>
        <p:txBody>
          <a:bodyPr>
            <a:noAutofit/>
          </a:bodyPr>
          <a:lstStyle/>
          <a:p>
            <a:pPr marL="363538" indent="-363538" algn="just" eaLnBrk="1" hangingPunct="1"/>
            <a:r>
              <a:rPr lang="en-US" altLang="x-none" sz="2400" dirty="0" err="1"/>
              <a:t>Pustaka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dalam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bahasa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asing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bahasa</a:t>
            </a:r>
            <a:r>
              <a:rPr lang="en-US" altLang="x-none" sz="2400" dirty="0"/>
              <a:t> Indonesia</a:t>
            </a:r>
            <a:r>
              <a:rPr lang="id-ID" altLang="x-none" sz="2400" dirty="0"/>
              <a:t>. Skripsi orang lain, tidak boleh digunakan sebagai referensi yang dikutip dalam proposal ataupun skripsi kita.</a:t>
            </a:r>
            <a:endParaRPr lang="en-US" altLang="x-none" sz="2400" dirty="0"/>
          </a:p>
          <a:p>
            <a:pPr marL="363538" indent="-363538" algn="just" eaLnBrk="1" hangingPunct="1"/>
            <a:r>
              <a:rPr lang="en-US" altLang="x-none" sz="2400" dirty="0" err="1"/>
              <a:t>Tahun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terbit</a:t>
            </a:r>
            <a:r>
              <a:rPr lang="en-US" altLang="x-none" sz="2400" dirty="0"/>
              <a:t> &lt;</a:t>
            </a:r>
            <a:r>
              <a:rPr lang="id-ID" altLang="x-none" sz="2400" dirty="0"/>
              <a:t> </a:t>
            </a:r>
            <a:r>
              <a:rPr lang="en-US" altLang="x-none" sz="2400" dirty="0"/>
              <a:t>5  </a:t>
            </a:r>
            <a:r>
              <a:rPr lang="en-US" altLang="x-none" sz="2400" dirty="0" err="1"/>
              <a:t>tahun</a:t>
            </a:r>
            <a:r>
              <a:rPr lang="id-ID" altLang="x-none" sz="2400" dirty="0"/>
              <a:t> (terakhir tahun </a:t>
            </a:r>
            <a:r>
              <a:rPr lang="en-ID" altLang="x-none" sz="2400" dirty="0" smtClean="0"/>
              <a:t>2015</a:t>
            </a:r>
            <a:r>
              <a:rPr lang="id-ID" altLang="x-none" sz="2400" dirty="0" smtClean="0"/>
              <a:t>)</a:t>
            </a:r>
            <a:endParaRPr lang="en-US" altLang="x-none" sz="2400" dirty="0"/>
          </a:p>
          <a:p>
            <a:pPr marL="363538" indent="-363538" algn="just"/>
            <a:r>
              <a:rPr lang="en-US" altLang="x-none" sz="2400" dirty="0"/>
              <a:t>Minimal </a:t>
            </a:r>
            <a:r>
              <a:rPr lang="en-US" altLang="x-none" sz="2400" dirty="0" err="1"/>
              <a:t>pustaka</a:t>
            </a:r>
            <a:r>
              <a:rPr lang="en-US" altLang="x-none" sz="2400" dirty="0"/>
              <a:t> 10 </a:t>
            </a:r>
            <a:r>
              <a:rPr lang="en-US" altLang="x-none" sz="2400" dirty="0" err="1"/>
              <a:t>judul</a:t>
            </a:r>
            <a:r>
              <a:rPr lang="id-ID" altLang="x-none" sz="2400" dirty="0"/>
              <a:t>, </a:t>
            </a:r>
            <a:r>
              <a:rPr lang="id-ID" altLang="x-none" sz="2400" dirty="0">
                <a:solidFill>
                  <a:srgbClr val="FF0000"/>
                </a:solidFill>
              </a:rPr>
              <a:t>sangat disarankan </a:t>
            </a:r>
            <a:r>
              <a:rPr lang="id-ID" altLang="x-none" sz="2400" dirty="0"/>
              <a:t>untuk banyak menggunakan sumber dari artikel jurnal baik nasional maupun internasional.</a:t>
            </a:r>
            <a:endParaRPr lang="en-US" altLang="x-none" sz="2400" dirty="0"/>
          </a:p>
          <a:p>
            <a:pPr marL="363538" indent="-363538" algn="just" eaLnBrk="1" hangingPunct="1"/>
            <a:r>
              <a:rPr lang="en-US" altLang="x-none" sz="2400" dirty="0" err="1" smtClean="0"/>
              <a:t>Pustaka</a:t>
            </a:r>
            <a:r>
              <a:rPr lang="en-US" altLang="x-none" sz="2400" dirty="0" smtClean="0"/>
              <a:t> </a:t>
            </a:r>
            <a:r>
              <a:rPr lang="en-US" altLang="x-none" sz="2400" dirty="0" err="1"/>
              <a:t>harus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relevan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dengan</a:t>
            </a:r>
            <a:r>
              <a:rPr lang="en-US" altLang="x-none" sz="2400" dirty="0"/>
              <a:t> </a:t>
            </a:r>
            <a:r>
              <a:rPr lang="en-US" altLang="x-none" sz="2400" dirty="0" err="1" smtClean="0"/>
              <a:t>penelitian</a:t>
            </a:r>
            <a:r>
              <a:rPr lang="en-US" altLang="x-none" sz="2400" dirty="0" smtClean="0"/>
              <a:t>.</a:t>
            </a:r>
            <a:endParaRPr lang="en-US" altLang="x-none" sz="2400" dirty="0"/>
          </a:p>
          <a:p>
            <a:pPr marL="363538" indent="-363538" algn="just" eaLnBrk="1" hangingPunct="1"/>
            <a:r>
              <a:rPr lang="en-US" altLang="x-none" sz="2400" dirty="0" err="1"/>
              <a:t>Hanya</a:t>
            </a:r>
            <a:r>
              <a:rPr lang="en-US" altLang="x-none" sz="2400" dirty="0"/>
              <a:t> </a:t>
            </a:r>
            <a:r>
              <a:rPr lang="en-US" altLang="x-none" sz="2400" dirty="0" err="1" smtClean="0"/>
              <a:t>referensi</a:t>
            </a:r>
            <a:r>
              <a:rPr lang="en-US" altLang="x-none" sz="2400" dirty="0" smtClean="0"/>
              <a:t>/ </a:t>
            </a:r>
            <a:r>
              <a:rPr lang="en-US" altLang="x-none" sz="2400" dirty="0" err="1" smtClean="0"/>
              <a:t>pustaka</a:t>
            </a:r>
            <a:r>
              <a:rPr lang="en-US" altLang="x-none" sz="2400" dirty="0" smtClean="0"/>
              <a:t> </a:t>
            </a:r>
            <a:r>
              <a:rPr lang="en-US" altLang="x-none" sz="2400" dirty="0"/>
              <a:t>yang </a:t>
            </a:r>
            <a:r>
              <a:rPr lang="en-US" altLang="x-none" sz="2400" dirty="0" err="1"/>
              <a:t>dikutip</a:t>
            </a:r>
            <a:r>
              <a:rPr lang="en-US" altLang="x-none" sz="2400" dirty="0"/>
              <a:t> di Bab 2 yang </a:t>
            </a:r>
            <a:r>
              <a:rPr lang="en-US" altLang="x-none" sz="2400" dirty="0" err="1"/>
              <a:t>dimasukkan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dalam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Daftar</a:t>
            </a:r>
            <a:r>
              <a:rPr lang="en-US" altLang="x-none" sz="2400" dirty="0"/>
              <a:t> </a:t>
            </a:r>
            <a:r>
              <a:rPr lang="en-US" altLang="x-none" sz="2400" dirty="0" err="1" smtClean="0"/>
              <a:t>Pustaka</a:t>
            </a:r>
            <a:r>
              <a:rPr lang="en-US" altLang="x-none" sz="2400" dirty="0" smtClean="0"/>
              <a:t>.</a:t>
            </a:r>
            <a:endParaRPr lang="en-US" altLang="x-none" sz="2400" dirty="0"/>
          </a:p>
          <a:p>
            <a:pPr marL="363538" indent="-363538" algn="just"/>
            <a:r>
              <a:rPr lang="en-US" altLang="x-none" sz="2400" dirty="0" err="1" smtClean="0"/>
              <a:t>Sumber</a:t>
            </a:r>
            <a:r>
              <a:rPr lang="en-US" altLang="x-none" sz="2400" dirty="0" smtClean="0"/>
              <a:t> </a:t>
            </a:r>
            <a:r>
              <a:rPr lang="en-US" altLang="x-none" sz="2400" dirty="0" err="1"/>
              <a:t>dari</a:t>
            </a:r>
            <a:r>
              <a:rPr lang="en-US" altLang="x-none" sz="2400" dirty="0"/>
              <a:t> Internet </a:t>
            </a:r>
            <a:r>
              <a:rPr lang="en-US" altLang="x-none" sz="2400" dirty="0" err="1"/>
              <a:t>hanya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dari</a:t>
            </a:r>
            <a:r>
              <a:rPr lang="en-US" altLang="x-none" sz="2400" dirty="0"/>
              <a:t> website yang </a:t>
            </a:r>
            <a:r>
              <a:rPr lang="en-US" altLang="x-none" sz="2400" dirty="0" err="1"/>
              <a:t>dapat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dipertanggung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jawabkan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kredibilitasnya</a:t>
            </a:r>
            <a:r>
              <a:rPr lang="id-ID" altLang="x-none" sz="2400" dirty="0"/>
              <a:t>, contoh: </a:t>
            </a:r>
            <a:r>
              <a:rPr lang="id-ID" altLang="x-none" sz="2400" dirty="0" smtClean="0"/>
              <a:t>idx.co.id; </a:t>
            </a:r>
            <a:r>
              <a:rPr lang="en-ID" altLang="x-none" sz="2400" dirty="0" smtClean="0"/>
              <a:t>   </a:t>
            </a:r>
            <a:r>
              <a:rPr lang="id-ID" altLang="x-none" sz="2400" dirty="0" smtClean="0"/>
              <a:t>pajak.go.id</a:t>
            </a:r>
            <a:r>
              <a:rPr lang="id-ID" altLang="x-none" sz="2400" dirty="0"/>
              <a:t>; </a:t>
            </a:r>
            <a:r>
              <a:rPr lang="en-ID" altLang="x-none" sz="2400" dirty="0" smtClean="0"/>
              <a:t>   bi.go.id</a:t>
            </a:r>
            <a:endParaRPr lang="en-US" altLang="x-none" sz="2400" dirty="0"/>
          </a:p>
          <a:p>
            <a:pPr algn="just" eaLnBrk="1" hangingPunct="1"/>
            <a:endParaRPr lang="en-US" altLang="x-none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039368"/>
          </a:xfrm>
        </p:spPr>
        <p:txBody>
          <a:bodyPr/>
          <a:lstStyle/>
          <a:p>
            <a:r>
              <a:rPr lang="en-US" altLang="x-none" dirty="0" err="1"/>
              <a:t>Pembimbingan</a:t>
            </a:r>
            <a:r>
              <a:rPr lang="en-US" altLang="x-none" dirty="0"/>
              <a:t> </a:t>
            </a:r>
            <a:r>
              <a:rPr lang="en-US" altLang="x-none" dirty="0" err="1"/>
              <a:t>Skripsi</a:t>
            </a:r>
            <a:endParaRPr lang="en-US" alt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3538" indent="-363538" algn="just" eaLnBrk="1" fontAlgn="auto" hangingPunct="1">
              <a:spcAft>
                <a:spcPts val="0"/>
              </a:spcAft>
              <a:defRPr/>
            </a:pPr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dibimbing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dosen</a:t>
            </a:r>
            <a:r>
              <a:rPr lang="en-US" sz="2400" dirty="0" smtClean="0"/>
              <a:t> </a:t>
            </a:r>
            <a:r>
              <a:rPr lang="en-US" sz="2400" dirty="0" err="1" smtClean="0"/>
              <a:t>pembimbing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ditunjuk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Prodi</a:t>
            </a:r>
            <a:r>
              <a:rPr lang="en-US" sz="2400" dirty="0" smtClean="0"/>
              <a:t>.</a:t>
            </a:r>
          </a:p>
          <a:p>
            <a:pPr marL="363538" indent="-363538" algn="just" eaLnBrk="1" fontAlgn="auto" hangingPunct="1">
              <a:spcAft>
                <a:spcPts val="0"/>
              </a:spcAft>
              <a:defRPr/>
            </a:pPr>
            <a:r>
              <a:rPr lang="en-US" sz="2400" dirty="0" err="1" smtClean="0"/>
              <a:t>Jangka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bimbingan</a:t>
            </a:r>
            <a:r>
              <a:rPr lang="en-US" sz="2400" dirty="0" smtClean="0"/>
              <a:t> 1 semester. </a:t>
            </a:r>
          </a:p>
          <a:p>
            <a:pPr marL="363538" indent="-363538" algn="just" eaLnBrk="1" fontAlgn="auto" hangingPunct="1">
              <a:spcAft>
                <a:spcPts val="0"/>
              </a:spcAft>
              <a:defRPr/>
            </a:pPr>
            <a:r>
              <a:rPr lang="en-US" sz="2400" dirty="0" err="1" smtClean="0"/>
              <a:t>Bimbingan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terstruktur</a:t>
            </a:r>
            <a:r>
              <a:rPr lang="en-US" sz="2400" dirty="0" smtClean="0"/>
              <a:t> 9 kali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semester.  </a:t>
            </a:r>
            <a:endParaRPr lang="en-US" sz="2400" b="1" dirty="0" smtClean="0"/>
          </a:p>
          <a:p>
            <a:pPr marL="363538" indent="-363538" algn="just">
              <a:defRPr/>
            </a:pPr>
            <a:r>
              <a:rPr lang="en-US" sz="2400" dirty="0" err="1"/>
              <a:t>Mengikuti</a:t>
            </a:r>
            <a:r>
              <a:rPr lang="en-US" sz="2400" dirty="0"/>
              <a:t> </a:t>
            </a:r>
            <a:r>
              <a:rPr lang="en-US" sz="2400" b="1" dirty="0" err="1"/>
              <a:t>Buku</a:t>
            </a:r>
            <a:r>
              <a:rPr lang="en-US" sz="2400" b="1" dirty="0"/>
              <a:t> </a:t>
            </a:r>
            <a:r>
              <a:rPr lang="en-US" sz="2400" b="1" dirty="0" err="1"/>
              <a:t>Pedoman</a:t>
            </a:r>
            <a:r>
              <a:rPr lang="en-US" sz="2400" b="1" dirty="0"/>
              <a:t> </a:t>
            </a:r>
            <a:r>
              <a:rPr lang="en-US" sz="2400" b="1" dirty="0" err="1"/>
              <a:t>Penulisan</a:t>
            </a:r>
            <a:r>
              <a:rPr lang="en-US" sz="2400" b="1" dirty="0"/>
              <a:t> </a:t>
            </a:r>
            <a:r>
              <a:rPr lang="en-US" sz="2400" b="1" dirty="0" err="1"/>
              <a:t>Skripsi</a:t>
            </a:r>
            <a:r>
              <a:rPr lang="en-US" sz="2400" b="1" dirty="0"/>
              <a:t> </a:t>
            </a:r>
            <a:r>
              <a:rPr lang="id-ID" sz="2400" b="1" dirty="0"/>
              <a:t>Program Studi Akuntansi</a:t>
            </a:r>
            <a:r>
              <a:rPr lang="id-ID" sz="2400" dirty="0"/>
              <a:t> </a:t>
            </a:r>
            <a:r>
              <a:rPr lang="en-US" sz="2400" dirty="0" err="1"/>
              <a:t>Universitas</a:t>
            </a:r>
            <a:r>
              <a:rPr lang="en-US" sz="2400" dirty="0"/>
              <a:t> </a:t>
            </a:r>
            <a:r>
              <a:rPr lang="en-US" sz="2400" dirty="0" err="1"/>
              <a:t>Bunda</a:t>
            </a:r>
            <a:r>
              <a:rPr lang="en-US" sz="2400" dirty="0"/>
              <a:t> </a:t>
            </a:r>
            <a:r>
              <a:rPr lang="en-US" sz="2400" dirty="0" err="1"/>
              <a:t>Mulia</a:t>
            </a:r>
            <a:r>
              <a:rPr lang="en-US" sz="2400" dirty="0"/>
              <a:t> (</a:t>
            </a:r>
            <a:r>
              <a:rPr lang="en-US" sz="2400" dirty="0" err="1"/>
              <a:t>akan</a:t>
            </a:r>
            <a:r>
              <a:rPr lang="en-US" sz="2400" dirty="0"/>
              <a:t> di-</a:t>
            </a:r>
            <a:r>
              <a:rPr lang="en-US" sz="2400" dirty="0" err="1"/>
              <a:t>unggah</a:t>
            </a:r>
            <a:r>
              <a:rPr lang="en-US" sz="2400" dirty="0"/>
              <a:t> di Website Prodi </a:t>
            </a:r>
            <a:r>
              <a:rPr lang="en-US" sz="2400" dirty="0" err="1"/>
              <a:t>Akuntansi</a:t>
            </a:r>
            <a:r>
              <a:rPr lang="en-US" sz="2400" dirty="0"/>
              <a:t>).</a:t>
            </a:r>
          </a:p>
          <a:p>
            <a:pPr marL="363538" indent="-363538" algn="just">
              <a:defRPr/>
            </a:pPr>
            <a:r>
              <a:rPr lang="en-ID" sz="2400" dirty="0" err="1"/>
              <a:t>Gunakan</a:t>
            </a:r>
            <a:r>
              <a:rPr lang="en-ID" sz="2400" dirty="0"/>
              <a:t> </a:t>
            </a:r>
            <a:r>
              <a:rPr lang="en-ID" sz="2400" b="1" dirty="0"/>
              <a:t>Template </a:t>
            </a:r>
            <a:r>
              <a:rPr lang="en-ID" sz="2400" b="1" dirty="0" err="1"/>
              <a:t>Skripsi</a:t>
            </a:r>
            <a:r>
              <a:rPr lang="en-ID" sz="2400" b="1" dirty="0"/>
              <a:t> Program </a:t>
            </a:r>
            <a:r>
              <a:rPr lang="en-ID" sz="2400" b="1" dirty="0" err="1"/>
              <a:t>Studi</a:t>
            </a:r>
            <a:r>
              <a:rPr lang="en-ID" sz="2400" b="1" dirty="0"/>
              <a:t> </a:t>
            </a:r>
            <a:r>
              <a:rPr lang="en-ID" sz="2400" b="1" dirty="0" err="1"/>
              <a:t>Akuntansi</a:t>
            </a:r>
            <a:r>
              <a:rPr lang="en-ID" sz="2400" dirty="0"/>
              <a:t> (</a:t>
            </a:r>
            <a:r>
              <a:rPr lang="en-ID" sz="2400" dirty="0" err="1"/>
              <a:t>akan</a:t>
            </a:r>
            <a:r>
              <a:rPr lang="en-ID" sz="2400" dirty="0"/>
              <a:t> di-</a:t>
            </a:r>
            <a:r>
              <a:rPr lang="en-ID" sz="2400" dirty="0" err="1"/>
              <a:t>unggah</a:t>
            </a:r>
            <a:r>
              <a:rPr lang="en-ID" sz="2400" dirty="0"/>
              <a:t> di Website Prodi </a:t>
            </a:r>
            <a:r>
              <a:rPr lang="en-ID" sz="2400" dirty="0" err="1"/>
              <a:t>Akuntansi</a:t>
            </a:r>
            <a:r>
              <a:rPr lang="en-ID" sz="2400" dirty="0"/>
              <a:t>).</a:t>
            </a:r>
            <a:endParaRPr lang="en-US" sz="2400" dirty="0"/>
          </a:p>
          <a:p>
            <a:pPr algn="just">
              <a:buFont typeface="Wingdings" pitchFamily="2" charset="2"/>
              <a:buChar char=""/>
              <a:defRPr/>
            </a:pPr>
            <a:endParaRPr lang="en-US" sz="2400" dirty="0"/>
          </a:p>
          <a:p>
            <a:pPr algn="just"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SKRIPSI	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050792"/>
          </a:xfrm>
        </p:spPr>
        <p:txBody>
          <a:bodyPr>
            <a:normAutofit/>
          </a:bodyPr>
          <a:lstStyle/>
          <a:p>
            <a:pPr marL="268288" indent="-268288" algn="just" eaLnBrk="1" hangingPunct="1">
              <a:spcAft>
                <a:spcPts val="1200"/>
              </a:spcAft>
            </a:pPr>
            <a:r>
              <a:rPr lang="en-US" altLang="x-none" sz="2400" dirty="0" err="1"/>
              <a:t>Merupakan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suatu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karya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ilmiah</a:t>
            </a:r>
            <a:r>
              <a:rPr lang="en-US" altLang="x-none" sz="2400" dirty="0"/>
              <a:t> yang </a:t>
            </a:r>
            <a:r>
              <a:rPr lang="en-US" altLang="x-none" sz="2400" dirty="0" err="1"/>
              <a:t>dihasilkan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melalui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suatu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penelitian</a:t>
            </a:r>
            <a:r>
              <a:rPr lang="en-US" altLang="x-none" sz="2400" dirty="0"/>
              <a:t>, yang </a:t>
            </a:r>
            <a:r>
              <a:rPr lang="en-US" altLang="x-none" sz="2400" dirty="0" err="1"/>
              <a:t>disusun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dalam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rangka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penyelesaian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studi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pada</a:t>
            </a:r>
            <a:r>
              <a:rPr lang="en-US" altLang="x-none" sz="2400" dirty="0"/>
              <a:t> program </a:t>
            </a:r>
            <a:r>
              <a:rPr lang="en-US" altLang="x-none" sz="2400" dirty="0" err="1"/>
              <a:t>Sarjana</a:t>
            </a:r>
            <a:r>
              <a:rPr lang="en-US" altLang="x-none" sz="2400" dirty="0"/>
              <a:t> (S1).</a:t>
            </a:r>
          </a:p>
          <a:p>
            <a:pPr marL="268288" indent="-268288" algn="just" eaLnBrk="1" hangingPunct="1">
              <a:spcAft>
                <a:spcPts val="1200"/>
              </a:spcAft>
            </a:pPr>
            <a:r>
              <a:rPr lang="en-US" altLang="x-none" sz="2400" dirty="0" err="1"/>
              <a:t>Bobot</a:t>
            </a:r>
            <a:r>
              <a:rPr lang="en-US" altLang="x-none" sz="2400" dirty="0"/>
              <a:t> 6 SKS</a:t>
            </a:r>
            <a:endParaRPr lang="id-ID" altLang="x-none" sz="2400" dirty="0"/>
          </a:p>
          <a:p>
            <a:pPr marL="268288" indent="-268288" algn="just" eaLnBrk="1" hangingPunct="1">
              <a:spcAft>
                <a:spcPts val="1200"/>
              </a:spcAft>
            </a:pPr>
            <a:r>
              <a:rPr lang="en-US" altLang="x-none" sz="2400" dirty="0" err="1"/>
              <a:t>Untuk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memberikan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pengarahan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petunjuk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kepada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mahasiswa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dalam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penyusunan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skripsi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maka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ditunjuk</a:t>
            </a:r>
            <a:r>
              <a:rPr lang="en-US" altLang="x-none" sz="2400" dirty="0"/>
              <a:t> DOSEN PEMBIMBING SKRIPSI </a:t>
            </a:r>
            <a:r>
              <a:rPr lang="en-US" altLang="x-none" sz="2400" dirty="0" err="1"/>
              <a:t>oleh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Ketua</a:t>
            </a:r>
            <a:r>
              <a:rPr lang="en-US" altLang="x-none" sz="2400" dirty="0"/>
              <a:t> Program </a:t>
            </a:r>
            <a:r>
              <a:rPr lang="en-US" altLang="x-none" sz="2400" dirty="0" err="1"/>
              <a:t>Studi</a:t>
            </a:r>
            <a:endParaRPr lang="en-US" altLang="x-none" sz="2400" dirty="0"/>
          </a:p>
          <a:p>
            <a:pPr algn="just" eaLnBrk="1" hangingPunct="1">
              <a:spcAft>
                <a:spcPts val="1200"/>
              </a:spcAft>
            </a:pPr>
            <a:endParaRPr lang="en-US" altLang="x-none" sz="2400" dirty="0"/>
          </a:p>
          <a:p>
            <a:pPr algn="just" eaLnBrk="1" hangingPunct="1">
              <a:spcAft>
                <a:spcPts val="1200"/>
              </a:spcAft>
            </a:pPr>
            <a:endParaRPr lang="en-US" altLang="x-none" sz="2400" dirty="0"/>
          </a:p>
          <a:p>
            <a:pPr algn="just" eaLnBrk="1" hangingPunct="1">
              <a:spcAft>
                <a:spcPts val="1200"/>
              </a:spcAft>
            </a:pPr>
            <a:endParaRPr lang="en-US" altLang="x-none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PERSETUJUAN SKRIPSI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7924800" cy="41910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x-none" sz="2400" dirty="0" err="1"/>
              <a:t>Setelah</a:t>
            </a:r>
            <a:r>
              <a:rPr lang="en-US" altLang="x-none" sz="2400" dirty="0"/>
              <a:t> masa </a:t>
            </a:r>
            <a:r>
              <a:rPr lang="en-US" altLang="x-none" sz="2400" dirty="0" err="1"/>
              <a:t>bimbingan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skripsi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selesai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dosen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pembimbing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memberikan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penilaian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bahwa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skripsi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layak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untuk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diujikan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dalam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sidang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skripsi</a:t>
            </a:r>
            <a:r>
              <a:rPr lang="en-US" altLang="x-none" sz="2400" dirty="0"/>
              <a:t>, </a:t>
            </a:r>
            <a:r>
              <a:rPr lang="en-US" altLang="x-none" sz="2400" dirty="0" err="1"/>
              <a:t>maka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mahasiswa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mengumpulkan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skripsi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dalam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bentuk</a:t>
            </a:r>
            <a:r>
              <a:rPr lang="en-US" altLang="x-none" sz="2400" dirty="0"/>
              <a:t> </a:t>
            </a:r>
            <a:r>
              <a:rPr lang="en-US" altLang="x-none" sz="2400" i="1" dirty="0"/>
              <a:t>softcover</a:t>
            </a:r>
            <a:r>
              <a:rPr lang="en-US" altLang="x-none" sz="2400" dirty="0"/>
              <a:t>.</a:t>
            </a:r>
          </a:p>
          <a:p>
            <a:pPr algn="just" eaLnBrk="1" hangingPunct="1"/>
            <a:r>
              <a:rPr lang="en-US" altLang="x-none" sz="2400" dirty="0" err="1"/>
              <a:t>Skripsi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harus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mendapat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persetujuan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dari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dosen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pembimbing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Ketua</a:t>
            </a:r>
            <a:r>
              <a:rPr lang="en-US" altLang="x-none" sz="2400" dirty="0"/>
              <a:t> Program </a:t>
            </a:r>
            <a:r>
              <a:rPr lang="en-US" altLang="x-none" sz="2400" dirty="0" err="1"/>
              <a:t>Studi</a:t>
            </a:r>
            <a:r>
              <a:rPr lang="en-US" altLang="x-none" sz="2400" dirty="0"/>
              <a:t> </a:t>
            </a:r>
            <a:r>
              <a:rPr lang="en-US" altLang="x-none" sz="2400" dirty="0" err="1" smtClean="0"/>
              <a:t>Akuntansi</a:t>
            </a:r>
            <a:r>
              <a:rPr lang="en-US" altLang="x-none" sz="2400" dirty="0"/>
              <a:t>.</a:t>
            </a:r>
          </a:p>
          <a:p>
            <a:pPr algn="just" eaLnBrk="1" hangingPunct="1"/>
            <a:r>
              <a:rPr lang="en-US" altLang="x-none" sz="2400" dirty="0" err="1"/>
              <a:t>Skripsi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dikumpulkan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ke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Layanan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Mahasiswa</a:t>
            </a:r>
            <a:r>
              <a:rPr lang="en-US" altLang="x-none" sz="2400" dirty="0"/>
              <a:t> (LM</a:t>
            </a:r>
            <a:r>
              <a:rPr lang="en-US" altLang="x-none" sz="2400" dirty="0" smtClean="0"/>
              <a:t>).</a:t>
            </a:r>
            <a:endParaRPr lang="en-US" altLang="x-none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PENGUMPULAN SKRIPSI SOFTCOVER</a:t>
            </a:r>
            <a:endParaRPr lang="en-US" sz="3200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7575" cy="4876800"/>
          </a:xfrm>
        </p:spPr>
        <p:txBody>
          <a:bodyPr>
            <a:noAutofit/>
          </a:bodyPr>
          <a:lstStyle/>
          <a:p>
            <a:pPr marL="368300" indent="-368300" algn="just">
              <a:spcAft>
                <a:spcPts val="600"/>
              </a:spcAft>
            </a:pPr>
            <a:r>
              <a:rPr lang="en-ID" altLang="x-none" sz="2400" dirty="0" err="1" smtClean="0"/>
              <a:t>Memenuhi</a:t>
            </a:r>
            <a:r>
              <a:rPr lang="en-ID" altLang="x-none" sz="2400" dirty="0" smtClean="0"/>
              <a:t> </a:t>
            </a:r>
            <a:r>
              <a:rPr lang="en-ID" altLang="x-none" sz="2400" dirty="0" err="1" smtClean="0"/>
              <a:t>Poin</a:t>
            </a:r>
            <a:r>
              <a:rPr lang="en-ID" altLang="x-none" sz="2400" dirty="0" smtClean="0"/>
              <a:t> SAR minimal 12 </a:t>
            </a:r>
            <a:r>
              <a:rPr lang="en-ID" altLang="x-none" sz="2400" dirty="0" err="1" smtClean="0"/>
              <a:t>poin</a:t>
            </a:r>
            <a:r>
              <a:rPr lang="en-ID" altLang="x-none" sz="2400" dirty="0" smtClean="0"/>
              <a:t>: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en-ID" altLang="x-none" sz="2400" dirty="0" smtClean="0"/>
              <a:t>     (</a:t>
            </a:r>
            <a:r>
              <a:rPr lang="en-ID" altLang="x-none" sz="2400" dirty="0"/>
              <a:t>NR: 001/ NR.WRBA.01/II/2018) </a:t>
            </a:r>
            <a:endParaRPr lang="en-US" altLang="x-none" sz="2400" dirty="0"/>
          </a:p>
          <a:p>
            <a:pPr marL="0" indent="0" algn="just">
              <a:spcAft>
                <a:spcPts val="600"/>
              </a:spcAft>
              <a:buNone/>
            </a:pPr>
            <a:endParaRPr lang="en-ID" altLang="x-none" sz="2400" dirty="0" smtClean="0"/>
          </a:p>
          <a:p>
            <a:pPr marL="0" indent="0" algn="just">
              <a:spcAft>
                <a:spcPts val="600"/>
              </a:spcAft>
              <a:buNone/>
            </a:pPr>
            <a:r>
              <a:rPr lang="en-ID" altLang="x-none" sz="2400" dirty="0" smtClean="0"/>
              <a:t>4 </a:t>
            </a:r>
            <a:r>
              <a:rPr lang="en-ID" altLang="x-none" sz="2400" dirty="0" err="1" smtClean="0"/>
              <a:t>kegiatan</a:t>
            </a:r>
            <a:r>
              <a:rPr lang="en-ID" altLang="x-none" sz="2400" dirty="0" smtClean="0"/>
              <a:t> </a:t>
            </a:r>
            <a:r>
              <a:rPr lang="en-ID" altLang="x-none" sz="2400" dirty="0" err="1" smtClean="0"/>
              <a:t>Akademik</a:t>
            </a:r>
            <a:r>
              <a:rPr lang="en-ID" altLang="x-none" sz="2400" dirty="0" smtClean="0"/>
              <a:t> </a:t>
            </a:r>
            <a:r>
              <a:rPr lang="en-ID" altLang="x-none" sz="2400" dirty="0" err="1"/>
              <a:t>dan</a:t>
            </a:r>
            <a:r>
              <a:rPr lang="en-ID" altLang="x-none" sz="2400" dirty="0"/>
              <a:t> 4 </a:t>
            </a:r>
            <a:r>
              <a:rPr lang="en-ID" altLang="x-none" sz="2400" dirty="0" err="1" smtClean="0"/>
              <a:t>kegiatan</a:t>
            </a:r>
            <a:r>
              <a:rPr lang="en-ID" altLang="x-none" sz="2400" dirty="0" smtClean="0"/>
              <a:t> Non </a:t>
            </a:r>
            <a:r>
              <a:rPr lang="en-ID" altLang="x-none" sz="2400" dirty="0" err="1" smtClean="0"/>
              <a:t>Akademik</a:t>
            </a:r>
            <a:r>
              <a:rPr lang="en-ID" altLang="x-none" sz="2400" dirty="0" smtClean="0"/>
              <a:t>:</a:t>
            </a:r>
          </a:p>
          <a:p>
            <a:pPr marL="806450" indent="-268288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ID" altLang="x-none" sz="2400" dirty="0" smtClean="0"/>
              <a:t>Welcoming Freshmen </a:t>
            </a:r>
            <a:r>
              <a:rPr lang="en-ID" altLang="x-none" sz="2400" dirty="0"/>
              <a:t>(2 </a:t>
            </a:r>
            <a:r>
              <a:rPr lang="en-ID" altLang="x-none" sz="2400" dirty="0" err="1"/>
              <a:t>poin</a:t>
            </a:r>
            <a:r>
              <a:rPr lang="en-ID" altLang="x-none" sz="2400" dirty="0"/>
              <a:t>) </a:t>
            </a:r>
            <a:endParaRPr lang="en-ID" altLang="x-none" sz="2400" dirty="0" smtClean="0"/>
          </a:p>
          <a:p>
            <a:pPr marL="806450" indent="-268288" algn="just"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d-ID" altLang="x-none" sz="2400" dirty="0" smtClean="0"/>
              <a:t>4</a:t>
            </a:r>
            <a:r>
              <a:rPr lang="en-US" altLang="x-none" sz="2400" dirty="0" smtClean="0"/>
              <a:t> </a:t>
            </a:r>
            <a:r>
              <a:rPr lang="en-US" altLang="x-none" sz="2400" dirty="0" err="1" smtClean="0"/>
              <a:t>kegiatan</a:t>
            </a:r>
            <a:r>
              <a:rPr lang="en-US" altLang="x-none" sz="2400" dirty="0" smtClean="0"/>
              <a:t> </a:t>
            </a:r>
            <a:r>
              <a:rPr lang="en-US" altLang="x-none" sz="2400" dirty="0" err="1" smtClean="0"/>
              <a:t>Akademik</a:t>
            </a:r>
            <a:r>
              <a:rPr lang="en-US" altLang="x-none" sz="2400" dirty="0" smtClean="0"/>
              <a:t> </a:t>
            </a:r>
            <a:r>
              <a:rPr lang="en-US" altLang="x-none" sz="2400" dirty="0" err="1" smtClean="0"/>
              <a:t>tdd</a:t>
            </a:r>
            <a:r>
              <a:rPr lang="en-US" altLang="x-none" sz="2400" dirty="0" smtClean="0"/>
              <a:t> seminar, </a:t>
            </a:r>
            <a:r>
              <a:rPr lang="en-US" altLang="x-none" sz="2400" dirty="0" err="1" smtClean="0"/>
              <a:t>kuliah</a:t>
            </a:r>
            <a:r>
              <a:rPr lang="en-US" altLang="x-none" sz="2400" dirty="0" smtClean="0"/>
              <a:t> </a:t>
            </a:r>
            <a:r>
              <a:rPr lang="en-US" altLang="x-none" sz="2400" dirty="0" err="1" smtClean="0"/>
              <a:t>umum</a:t>
            </a:r>
            <a:r>
              <a:rPr lang="en-US" altLang="x-none" sz="2400" dirty="0" smtClean="0"/>
              <a:t>, </a:t>
            </a:r>
            <a:r>
              <a:rPr lang="en-US" altLang="x-none" sz="2400" dirty="0" err="1" smtClean="0"/>
              <a:t>kunjungan</a:t>
            </a:r>
            <a:r>
              <a:rPr lang="en-US" altLang="x-none" sz="2400" dirty="0" smtClean="0"/>
              <a:t> </a:t>
            </a:r>
            <a:r>
              <a:rPr lang="en-US" altLang="x-none" sz="2400" dirty="0" err="1" smtClean="0"/>
              <a:t>industri</a:t>
            </a:r>
            <a:endParaRPr lang="en-US" altLang="x-none" sz="2400" dirty="0"/>
          </a:p>
          <a:p>
            <a:pPr marL="806450" indent="-268288" algn="just"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ID" altLang="x-none" sz="2400" dirty="0" smtClean="0"/>
              <a:t>4 </a:t>
            </a:r>
            <a:r>
              <a:rPr lang="en-ID" altLang="x-none" sz="2400" dirty="0" err="1" smtClean="0"/>
              <a:t>kegiatan</a:t>
            </a:r>
            <a:r>
              <a:rPr lang="en-ID" altLang="x-none" sz="2400" dirty="0" smtClean="0"/>
              <a:t> Non </a:t>
            </a:r>
            <a:r>
              <a:rPr lang="en-ID" altLang="x-none" sz="2400" dirty="0" err="1" smtClean="0"/>
              <a:t>Akademik</a:t>
            </a:r>
            <a:r>
              <a:rPr lang="en-ID" altLang="x-none" sz="2400" dirty="0" smtClean="0"/>
              <a:t> (</a:t>
            </a:r>
            <a:r>
              <a:rPr lang="en-ID" altLang="x-none" sz="2400" dirty="0" err="1" smtClean="0"/>
              <a:t>kemahasiswaan</a:t>
            </a:r>
            <a:r>
              <a:rPr lang="en-ID" altLang="x-none" sz="2400" dirty="0" smtClean="0"/>
              <a:t>)</a:t>
            </a:r>
          </a:p>
          <a:p>
            <a:pPr algn="just">
              <a:spcAft>
                <a:spcPts val="600"/>
              </a:spcAft>
            </a:pPr>
            <a:r>
              <a:rPr lang="id-ID" altLang="x-none" sz="2400" dirty="0" smtClean="0">
                <a:solidFill>
                  <a:srgbClr val="FF0000"/>
                </a:solidFill>
              </a:rPr>
              <a:t>Sertifikat </a:t>
            </a:r>
            <a:r>
              <a:rPr lang="id-ID" altLang="x-none" sz="2400" dirty="0">
                <a:solidFill>
                  <a:srgbClr val="FF0000"/>
                </a:solidFill>
              </a:rPr>
              <a:t>seminar softskill </a:t>
            </a:r>
            <a:r>
              <a:rPr lang="id-ID" altLang="x-none" sz="2400" dirty="0"/>
              <a:t>dari “Kemahasiswaan &amp; Career/ Alumni Center</a:t>
            </a:r>
            <a:r>
              <a:rPr lang="id-ID" altLang="x-none" sz="2400" b="1" dirty="0"/>
              <a:t>” </a:t>
            </a:r>
            <a:r>
              <a:rPr lang="id-ID" altLang="x-none" sz="2400" dirty="0">
                <a:sym typeface="Wingdings" charset="2"/>
              </a:rPr>
              <a:t> untuk mahasiswa kelas malam yang bekerja, harap mengajukan cuti ke kantor untuk mengikuti seminar ini. </a:t>
            </a:r>
            <a:r>
              <a:rPr lang="id-ID" altLang="x-none" sz="2400" dirty="0">
                <a:solidFill>
                  <a:srgbClr val="FF0000"/>
                </a:solidFill>
                <a:sym typeface="Wingdings" charset="2"/>
              </a:rPr>
              <a:t> akan diumumkan di </a:t>
            </a:r>
            <a:r>
              <a:rPr lang="id-ID" altLang="x-none" sz="2400" dirty="0" smtClean="0">
                <a:solidFill>
                  <a:srgbClr val="FF0000"/>
                </a:solidFill>
                <a:sym typeface="Wingdings" charset="2"/>
              </a:rPr>
              <a:t>portal</a:t>
            </a:r>
            <a:r>
              <a:rPr lang="en-ID" altLang="x-none" sz="2400" dirty="0" smtClean="0">
                <a:solidFill>
                  <a:srgbClr val="FF0000"/>
                </a:solidFill>
                <a:sym typeface="Wingdings" charset="2"/>
              </a:rPr>
              <a:t> </a:t>
            </a:r>
            <a:r>
              <a:rPr lang="en-ID" altLang="x-none" sz="2400" dirty="0" err="1" smtClean="0">
                <a:solidFill>
                  <a:srgbClr val="FF0000"/>
                </a:solidFill>
                <a:sym typeface="Wingdings" charset="2"/>
              </a:rPr>
              <a:t>mahasiswa</a:t>
            </a:r>
            <a:r>
              <a:rPr lang="en-ID" altLang="x-none" sz="2400" dirty="0" smtClean="0">
                <a:solidFill>
                  <a:srgbClr val="FF0000"/>
                </a:solidFill>
                <a:sym typeface="Wingdings" charset="2"/>
              </a:rPr>
              <a:t>.</a:t>
            </a:r>
            <a:endParaRPr lang="en-US" altLang="x-none" sz="2400" dirty="0">
              <a:solidFill>
                <a:srgbClr val="FF0000"/>
              </a:solidFill>
            </a:endParaRPr>
          </a:p>
          <a:p>
            <a:pPr marL="0" indent="0" algn="just" eaLnBrk="1" hangingPunct="1">
              <a:spcAft>
                <a:spcPts val="600"/>
              </a:spcAft>
              <a:buNone/>
            </a:pPr>
            <a:endParaRPr lang="en-ID" altLang="x-none" sz="2400" dirty="0" smtClean="0"/>
          </a:p>
          <a:p>
            <a:pPr marL="368300" indent="-368300" algn="just">
              <a:spcAft>
                <a:spcPts val="600"/>
              </a:spcAft>
            </a:pPr>
            <a:endParaRPr lang="en-ID" altLang="x-none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294" t="25000" r="16470" b="27083"/>
          <a:stretch/>
        </p:blipFill>
        <p:spPr>
          <a:xfrm>
            <a:off x="118673" y="1094232"/>
            <a:ext cx="8796727" cy="40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706" t="22917" r="15294" b="8334"/>
          <a:stretch/>
        </p:blipFill>
        <p:spPr>
          <a:xfrm>
            <a:off x="0" y="685800"/>
            <a:ext cx="9067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294" t="14584" r="15294" b="15625"/>
          <a:stretch/>
        </p:blipFill>
        <p:spPr>
          <a:xfrm>
            <a:off x="76200" y="838200"/>
            <a:ext cx="89916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8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990600"/>
            <a:ext cx="8229600" cy="5867400"/>
          </a:xfrm>
        </p:spPr>
        <p:txBody>
          <a:bodyPr>
            <a:normAutofit/>
          </a:bodyPr>
          <a:lstStyle/>
          <a:p>
            <a:pPr marL="363538" indent="-363538" algn="just">
              <a:spcAft>
                <a:spcPts val="600"/>
              </a:spcAft>
            </a:pPr>
            <a:r>
              <a:rPr lang="en-US" altLang="x-none" sz="2400" dirty="0" smtClean="0"/>
              <a:t>Cover </a:t>
            </a:r>
            <a:r>
              <a:rPr lang="en-US" altLang="x-none" sz="2400" dirty="0" err="1" smtClean="0"/>
              <a:t>skripsi</a:t>
            </a:r>
            <a:r>
              <a:rPr lang="en-US" altLang="x-none" sz="2400" dirty="0" smtClean="0"/>
              <a:t>: </a:t>
            </a:r>
            <a:r>
              <a:rPr lang="en-US" altLang="x-none" sz="2400" dirty="0" err="1"/>
              <a:t>plastik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mika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warna</a:t>
            </a:r>
            <a:r>
              <a:rPr lang="en-US" altLang="x-none" sz="2400" dirty="0"/>
              <a:t> </a:t>
            </a:r>
            <a:r>
              <a:rPr lang="en-US" altLang="x-none" sz="2400" dirty="0" err="1" smtClean="0"/>
              <a:t>kuning</a:t>
            </a:r>
            <a:r>
              <a:rPr lang="en-US" altLang="x-none" sz="2400" dirty="0" smtClean="0"/>
              <a:t>. </a:t>
            </a:r>
            <a:endParaRPr lang="en-US" altLang="x-none" sz="2400" dirty="0"/>
          </a:p>
          <a:p>
            <a:pPr marL="363538" indent="-363538" algn="just">
              <a:spcAft>
                <a:spcPts val="600"/>
              </a:spcAft>
            </a:pPr>
            <a:r>
              <a:rPr lang="en-US" altLang="x-none" sz="2400" dirty="0" err="1"/>
              <a:t>Bagian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belakang</a:t>
            </a:r>
            <a:r>
              <a:rPr lang="en-US" altLang="x-none" sz="2400" dirty="0"/>
              <a:t> </a:t>
            </a:r>
            <a:r>
              <a:rPr lang="en-US" altLang="x-none" sz="2400" dirty="0" err="1" smtClean="0"/>
              <a:t>skripsi</a:t>
            </a:r>
            <a:r>
              <a:rPr lang="en-US" altLang="x-none" sz="2400" dirty="0" smtClean="0"/>
              <a:t>: </a:t>
            </a:r>
            <a:r>
              <a:rPr lang="en-US" altLang="x-none" sz="2400" dirty="0" err="1"/>
              <a:t>kertas</a:t>
            </a:r>
            <a:r>
              <a:rPr lang="en-US" altLang="x-none" sz="2400" dirty="0"/>
              <a:t> </a:t>
            </a:r>
            <a:r>
              <a:rPr lang="en-US" altLang="x-none" sz="2400" dirty="0" smtClean="0"/>
              <a:t>diamond </a:t>
            </a:r>
            <a:r>
              <a:rPr lang="en-US" altLang="x-none" sz="2400" dirty="0" err="1" smtClean="0"/>
              <a:t>warna</a:t>
            </a:r>
            <a:r>
              <a:rPr lang="en-US" altLang="x-none" sz="2400" dirty="0" smtClean="0"/>
              <a:t> </a:t>
            </a:r>
            <a:r>
              <a:rPr lang="en-US" altLang="x-none" sz="2400" dirty="0" err="1" smtClean="0"/>
              <a:t>kuning</a:t>
            </a:r>
            <a:r>
              <a:rPr lang="en-US" altLang="x-none" sz="2400" dirty="0" smtClean="0"/>
              <a:t>.</a:t>
            </a:r>
            <a:endParaRPr lang="en-US" altLang="x-none" sz="2400" dirty="0"/>
          </a:p>
          <a:p>
            <a:pPr marL="363538" indent="-363538" algn="just">
              <a:spcAft>
                <a:spcPts val="600"/>
              </a:spcAft>
            </a:pPr>
            <a:r>
              <a:rPr lang="en-US" altLang="x-none" sz="2400" dirty="0" err="1" smtClean="0"/>
              <a:t>Buku</a:t>
            </a:r>
            <a:r>
              <a:rPr lang="en-US" altLang="x-none" sz="2400" dirty="0" smtClean="0"/>
              <a:t> </a:t>
            </a:r>
            <a:r>
              <a:rPr lang="en-US" altLang="x-none" sz="2400" dirty="0" err="1"/>
              <a:t>konsultasi</a:t>
            </a:r>
            <a:r>
              <a:rPr lang="en-US" altLang="x-none" sz="2400" dirty="0"/>
              <a:t> </a:t>
            </a:r>
            <a:r>
              <a:rPr lang="en-US" altLang="x-none" sz="2400" dirty="0" err="1" smtClean="0"/>
              <a:t>skripsi</a:t>
            </a:r>
            <a:r>
              <a:rPr lang="en-US" altLang="x-none" sz="2400" dirty="0" smtClean="0"/>
              <a:t>.</a:t>
            </a:r>
            <a:endParaRPr lang="en-US" altLang="x-none" sz="2400" dirty="0"/>
          </a:p>
          <a:p>
            <a:pPr marL="363538" indent="-363538" algn="just">
              <a:spcAft>
                <a:spcPts val="600"/>
              </a:spcAft>
            </a:pPr>
            <a:r>
              <a:rPr lang="en-US" altLang="x-none" sz="2400" dirty="0" err="1"/>
              <a:t>Lembar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pernyataan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kesiapan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ujian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pendadaran</a:t>
            </a:r>
            <a:r>
              <a:rPr lang="en-US" altLang="x-none" sz="2400" dirty="0"/>
              <a:t> </a:t>
            </a:r>
            <a:r>
              <a:rPr lang="en-US" altLang="x-none" sz="2400" dirty="0" err="1" smtClean="0"/>
              <a:t>skripsi</a:t>
            </a:r>
            <a:r>
              <a:rPr lang="en-US" altLang="x-none" sz="2400" dirty="0"/>
              <a:t> (di </a:t>
            </a:r>
            <a:r>
              <a:rPr lang="en-US" altLang="x-none" sz="2400" dirty="0" err="1"/>
              <a:t>dalam</a:t>
            </a:r>
            <a:r>
              <a:rPr lang="en-US" altLang="x-none" sz="2400" dirty="0"/>
              <a:t> softcover </a:t>
            </a:r>
            <a:r>
              <a:rPr lang="en-US" altLang="x-none" sz="2400" dirty="0" err="1"/>
              <a:t>skripsi</a:t>
            </a:r>
            <a:r>
              <a:rPr lang="en-US" altLang="x-none" sz="2400" dirty="0" smtClean="0"/>
              <a:t>).</a:t>
            </a:r>
          </a:p>
          <a:p>
            <a:pPr marL="363538" indent="-363538" algn="just">
              <a:spcAft>
                <a:spcPts val="600"/>
              </a:spcAft>
            </a:pPr>
            <a:r>
              <a:rPr lang="id-ID" altLang="x-none" sz="2400" dirty="0"/>
              <a:t>4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sertifikat</a:t>
            </a:r>
            <a:r>
              <a:rPr lang="en-US" altLang="x-none" sz="2400" dirty="0"/>
              <a:t> seminar </a:t>
            </a:r>
            <a:r>
              <a:rPr lang="en-US" altLang="x-none" sz="2400" dirty="0" err="1"/>
              <a:t>Universitas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Bunda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Mulia</a:t>
            </a:r>
            <a:r>
              <a:rPr lang="en-US" altLang="x-none" sz="2400" dirty="0"/>
              <a:t>.</a:t>
            </a:r>
          </a:p>
          <a:p>
            <a:pPr marL="363538" indent="-363538" algn="just">
              <a:spcAft>
                <a:spcPts val="600"/>
              </a:spcAft>
            </a:pPr>
            <a:r>
              <a:rPr lang="en-US" altLang="x-none" sz="2400" dirty="0" err="1"/>
              <a:t>Sertifikat</a:t>
            </a:r>
            <a:r>
              <a:rPr lang="en-US" altLang="x-none" sz="2400" dirty="0"/>
              <a:t> </a:t>
            </a:r>
            <a:r>
              <a:rPr lang="id-ID" altLang="x-none" sz="2400" dirty="0"/>
              <a:t>Welcoming Freshmen</a:t>
            </a:r>
            <a:r>
              <a:rPr lang="en-ID" altLang="x-none" sz="2400" dirty="0"/>
              <a:t>.</a:t>
            </a:r>
            <a:endParaRPr lang="id-ID" altLang="x-none" sz="2400" dirty="0"/>
          </a:p>
          <a:p>
            <a:pPr marL="363538" indent="-363538" algn="just">
              <a:spcBef>
                <a:spcPts val="600"/>
              </a:spcBef>
              <a:spcAft>
                <a:spcPts val="600"/>
              </a:spcAft>
            </a:pPr>
            <a:r>
              <a:rPr lang="id-ID" altLang="x-none" sz="2400" dirty="0">
                <a:solidFill>
                  <a:srgbClr val="FF0000"/>
                </a:solidFill>
              </a:rPr>
              <a:t>Sertifikat seminar softskill </a:t>
            </a:r>
            <a:r>
              <a:rPr lang="id-ID" altLang="x-none" sz="2400" dirty="0"/>
              <a:t>dari “Kemahasiswaan &amp; Alumni Center</a:t>
            </a:r>
            <a:r>
              <a:rPr lang="id-ID" altLang="x-none" sz="2400" b="1" dirty="0"/>
              <a:t>” </a:t>
            </a:r>
            <a:r>
              <a:rPr lang="id-ID" altLang="x-none" sz="2400" dirty="0">
                <a:sym typeface="Wingdings" charset="2"/>
              </a:rPr>
              <a:t> untuk mahasiswa kelas malam yang bekerja, harap mengajukan cuti ke kantor untuk mengikuti seminar ini. </a:t>
            </a:r>
            <a:r>
              <a:rPr lang="id-ID" altLang="x-none" sz="2400" dirty="0">
                <a:solidFill>
                  <a:srgbClr val="FF0000"/>
                </a:solidFill>
                <a:sym typeface="Wingdings" charset="2"/>
              </a:rPr>
              <a:t> akan diumumkan di portal</a:t>
            </a:r>
            <a:r>
              <a:rPr lang="en-ID" altLang="x-none" sz="2400" dirty="0">
                <a:solidFill>
                  <a:srgbClr val="FF0000"/>
                </a:solidFill>
                <a:sym typeface="Wingdings" charset="2"/>
              </a:rPr>
              <a:t>.</a:t>
            </a:r>
            <a:endParaRPr lang="en-US" altLang="x-none" sz="2400" dirty="0">
              <a:solidFill>
                <a:srgbClr val="FF0000"/>
              </a:solidFill>
            </a:endParaRPr>
          </a:p>
          <a:p>
            <a:pPr marL="363538" indent="-363538" algn="just">
              <a:spcAft>
                <a:spcPts val="600"/>
              </a:spcAft>
            </a:pPr>
            <a:r>
              <a:rPr lang="en-US" altLang="x-none" sz="2400" dirty="0" smtClean="0"/>
              <a:t>Surat </a:t>
            </a:r>
            <a:r>
              <a:rPr lang="en-US" altLang="x-none" sz="2400" dirty="0" err="1"/>
              <a:t>keterangan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bebas</a:t>
            </a:r>
            <a:r>
              <a:rPr lang="en-US" altLang="x-none" sz="2400" dirty="0"/>
              <a:t> </a:t>
            </a:r>
            <a:r>
              <a:rPr lang="en-US" altLang="x-none" sz="2400" dirty="0" err="1" smtClean="0"/>
              <a:t>perpustakaan</a:t>
            </a:r>
            <a:r>
              <a:rPr lang="en-US" altLang="x-none" sz="2400" dirty="0" smtClean="0"/>
              <a:t>.</a:t>
            </a:r>
            <a:endParaRPr lang="en-US" altLang="x-none" sz="2400" dirty="0"/>
          </a:p>
          <a:p>
            <a:pPr algn="just">
              <a:buFont typeface="Wingdings" pitchFamily="2" charset="2"/>
              <a:buChar char=""/>
              <a:defRPr/>
            </a:pP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PENGUMPULAN SKRIPSI SOFTCOVER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4050792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2400" dirty="0" err="1"/>
              <a:t>Formulir</a:t>
            </a:r>
            <a:r>
              <a:rPr lang="en-US" sz="2400" dirty="0"/>
              <a:t> </a:t>
            </a:r>
            <a:r>
              <a:rPr lang="en-US" sz="2400" dirty="0" err="1"/>
              <a:t>isian</a:t>
            </a:r>
            <a:r>
              <a:rPr lang="en-US" sz="2400" dirty="0"/>
              <a:t> </a:t>
            </a:r>
            <a:r>
              <a:rPr lang="en-US" sz="2400" dirty="0" err="1"/>
              <a:t>ijazah</a:t>
            </a:r>
            <a:endParaRPr lang="en-US" sz="2400" dirty="0"/>
          </a:p>
          <a:p>
            <a:pPr algn="just">
              <a:defRPr/>
            </a:pPr>
            <a:r>
              <a:rPr lang="en-US" sz="2400" dirty="0"/>
              <a:t>Surat </a:t>
            </a:r>
            <a:r>
              <a:rPr lang="en-US" sz="2400" dirty="0" err="1"/>
              <a:t>keterangan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riset</a:t>
            </a:r>
            <a:r>
              <a:rPr lang="en-US" sz="2400" dirty="0"/>
              <a:t> di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 smtClean="0"/>
              <a:t>institusi</a:t>
            </a:r>
            <a:r>
              <a:rPr lang="en-US" sz="2400" dirty="0" smtClean="0"/>
              <a:t>.</a:t>
            </a:r>
            <a:endParaRPr lang="en-US" sz="2400" dirty="0"/>
          </a:p>
          <a:p>
            <a:pPr algn="just">
              <a:defRPr/>
            </a:pPr>
            <a:r>
              <a:rPr lang="en-US" sz="2400" dirty="0"/>
              <a:t>Pas </a:t>
            </a:r>
            <a:r>
              <a:rPr lang="en-US" sz="2400" dirty="0" err="1"/>
              <a:t>foto</a:t>
            </a:r>
            <a:r>
              <a:rPr lang="en-US" sz="2400" dirty="0"/>
              <a:t> </a:t>
            </a:r>
            <a:r>
              <a:rPr lang="en-US" sz="2400" dirty="0" err="1"/>
              <a:t>terbaru</a:t>
            </a:r>
            <a:r>
              <a:rPr lang="en-US" sz="2400" dirty="0"/>
              <a:t> </a:t>
            </a:r>
            <a:r>
              <a:rPr lang="en-US" sz="2400" dirty="0" err="1"/>
              <a:t>berwarna</a:t>
            </a:r>
            <a:r>
              <a:rPr lang="en-US" sz="2400" dirty="0"/>
              <a:t>, </a:t>
            </a:r>
            <a:r>
              <a:rPr lang="en-US" sz="2400" dirty="0" err="1" smtClean="0"/>
              <a:t>latar</a:t>
            </a:r>
            <a:r>
              <a:rPr lang="en-US" sz="2400" dirty="0" smtClean="0"/>
              <a:t> </a:t>
            </a:r>
            <a:r>
              <a:rPr lang="en-US" sz="2400" dirty="0" err="1" smtClean="0"/>
              <a:t>belakang</a:t>
            </a:r>
            <a:r>
              <a:rPr lang="en-US" sz="2400" dirty="0" smtClean="0"/>
              <a:t> </a:t>
            </a:r>
            <a:r>
              <a:rPr lang="en-US" sz="2400" dirty="0" err="1" smtClean="0"/>
              <a:t>warna</a:t>
            </a:r>
            <a:r>
              <a:rPr lang="en-US" sz="2400" dirty="0" smtClean="0"/>
              <a:t> </a:t>
            </a:r>
            <a:r>
              <a:rPr lang="en-US" sz="2400" dirty="0" err="1"/>
              <a:t>merah</a:t>
            </a:r>
            <a:r>
              <a:rPr lang="en-US" sz="2400" dirty="0"/>
              <a:t>, </a:t>
            </a:r>
            <a:r>
              <a:rPr lang="en-US" sz="2400" dirty="0" err="1"/>
              <a:t>ukuran</a:t>
            </a:r>
            <a:r>
              <a:rPr lang="en-US" sz="2400" dirty="0"/>
              <a:t> 4x6 = 3 </a:t>
            </a:r>
            <a:r>
              <a:rPr lang="en-US" sz="2400" dirty="0" err="1"/>
              <a:t>lbr</a:t>
            </a:r>
            <a:r>
              <a:rPr lang="en-US" sz="2400" dirty="0"/>
              <a:t>, 3x4 = 3 </a:t>
            </a:r>
            <a:r>
              <a:rPr lang="en-US" sz="2400" dirty="0" err="1"/>
              <a:t>lbr</a:t>
            </a:r>
            <a:r>
              <a:rPr lang="en-US" sz="2400" dirty="0"/>
              <a:t>, 2x3 = 1 </a:t>
            </a:r>
            <a:r>
              <a:rPr lang="en-US" sz="2400" dirty="0" err="1"/>
              <a:t>lbr</a:t>
            </a:r>
            <a:r>
              <a:rPr lang="en-US" sz="2400" dirty="0"/>
              <a:t>. </a:t>
            </a:r>
            <a:r>
              <a:rPr lang="en-US" sz="2400" dirty="0" err="1"/>
              <a:t>Pakaian</a:t>
            </a:r>
            <a:r>
              <a:rPr lang="en-US" sz="2400" dirty="0"/>
              <a:t> </a:t>
            </a:r>
            <a:r>
              <a:rPr lang="en-US" sz="2400" dirty="0" err="1"/>
              <a:t>kemeja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 </a:t>
            </a:r>
            <a:r>
              <a:rPr lang="en-US" sz="2400" dirty="0" err="1"/>
              <a:t>putih</a:t>
            </a:r>
            <a:r>
              <a:rPr lang="en-US" sz="2400" dirty="0"/>
              <a:t>, </a:t>
            </a:r>
            <a:r>
              <a:rPr lang="en-US" sz="2400" dirty="0" err="1"/>
              <a:t>jas</a:t>
            </a:r>
            <a:r>
              <a:rPr lang="en-US" sz="2400" dirty="0"/>
              <a:t> </a:t>
            </a:r>
            <a:r>
              <a:rPr lang="en-US" sz="2400" dirty="0" err="1"/>
              <a:t>almamater</a:t>
            </a:r>
            <a:r>
              <a:rPr lang="en-US" sz="2400" dirty="0"/>
              <a:t>, </a:t>
            </a:r>
            <a:r>
              <a:rPr lang="en-US" sz="2400" dirty="0" err="1"/>
              <a:t>berdasi</a:t>
            </a:r>
            <a:r>
              <a:rPr lang="en-US" sz="2400" dirty="0"/>
              <a:t> (</a:t>
            </a:r>
            <a:r>
              <a:rPr lang="en-US" sz="2400" dirty="0" err="1"/>
              <a:t>pria</a:t>
            </a:r>
            <a:r>
              <a:rPr lang="en-US" sz="2400" dirty="0" smtClean="0"/>
              <a:t>).</a:t>
            </a:r>
            <a:endParaRPr lang="en-US" sz="2400" dirty="0"/>
          </a:p>
          <a:p>
            <a:pPr algn="just">
              <a:defRPr/>
            </a:pPr>
            <a:r>
              <a:rPr lang="en-US" sz="2400" dirty="0" err="1"/>
              <a:t>Kartu</a:t>
            </a:r>
            <a:r>
              <a:rPr lang="en-US" sz="2400" dirty="0"/>
              <a:t> </a:t>
            </a:r>
            <a:r>
              <a:rPr lang="en-US" sz="2400" dirty="0" err="1"/>
              <a:t>kehadiran</a:t>
            </a:r>
            <a:r>
              <a:rPr lang="en-US" sz="2400" dirty="0"/>
              <a:t> </a:t>
            </a:r>
            <a:r>
              <a:rPr lang="en-US" sz="2400" dirty="0" err="1"/>
              <a:t>nonton</a:t>
            </a:r>
            <a:r>
              <a:rPr lang="en-US" sz="2400" dirty="0"/>
              <a:t> </a:t>
            </a:r>
            <a:r>
              <a:rPr lang="en-US" sz="2400" dirty="0" err="1"/>
              <a:t>sidang</a:t>
            </a:r>
            <a:r>
              <a:rPr lang="en-US" sz="2400" dirty="0"/>
              <a:t> </a:t>
            </a:r>
            <a:r>
              <a:rPr lang="en-US" sz="2400" dirty="0" err="1"/>
              <a:t>skripsi</a:t>
            </a:r>
            <a:r>
              <a:rPr lang="en-US" sz="2400" dirty="0"/>
              <a:t> (</a:t>
            </a:r>
            <a:r>
              <a:rPr lang="en-US" sz="2400" dirty="0" smtClean="0"/>
              <a:t>3x </a:t>
            </a:r>
            <a:r>
              <a:rPr lang="en-US" sz="2400" dirty="0" err="1"/>
              <a:t>kehadiran</a:t>
            </a:r>
            <a:r>
              <a:rPr lang="en-US" sz="2400" dirty="0"/>
              <a:t>)</a:t>
            </a:r>
          </a:p>
          <a:p>
            <a:pPr algn="just">
              <a:defRPr/>
            </a:pPr>
            <a:r>
              <a:rPr lang="en-US" sz="2400" dirty="0" err="1"/>
              <a:t>Formulir</a:t>
            </a:r>
            <a:r>
              <a:rPr lang="en-US" sz="2400" dirty="0"/>
              <a:t> </a:t>
            </a:r>
            <a:r>
              <a:rPr lang="en-US" sz="2400" dirty="0" err="1"/>
              <a:t>penilaian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 smtClean="0"/>
              <a:t>pembimbing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disiapkan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Prodi AK</a:t>
            </a:r>
            <a:r>
              <a:rPr lang="en-US" sz="2400" dirty="0" smtClean="0"/>
              <a:t>).</a:t>
            </a:r>
            <a:endParaRPr lang="en-US" sz="2400" dirty="0"/>
          </a:p>
          <a:p>
            <a:pPr algn="just">
              <a:defRPr/>
            </a:pPr>
            <a:r>
              <a:rPr lang="en-US" sz="2400" dirty="0" err="1"/>
              <a:t>Masukkan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berkas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map </a:t>
            </a:r>
            <a:r>
              <a:rPr lang="en-US" altLang="x-none" sz="2400" dirty="0" err="1"/>
              <a:t>plastik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bening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tali</a:t>
            </a:r>
            <a:r>
              <a:rPr lang="en-US" altLang="x-none" sz="2400" dirty="0"/>
              <a:t>, </a:t>
            </a:r>
            <a:r>
              <a:rPr lang="en-US" altLang="x-none" sz="2400" dirty="0" err="1"/>
              <a:t>warna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kuning</a:t>
            </a:r>
            <a:r>
              <a:rPr lang="en-US" altLang="x-none" sz="24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935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886968"/>
          </a:xfrm>
        </p:spPr>
        <p:txBody>
          <a:bodyPr/>
          <a:lstStyle/>
          <a:p>
            <a:pPr eaLnBrk="1" hangingPunct="1"/>
            <a:r>
              <a:rPr lang="en-US" altLang="x-none"/>
              <a:t>PENILAIAN SIDANG SKRIPSI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648870"/>
              </p:ext>
            </p:extLst>
          </p:nvPr>
        </p:nvGraphicFramePr>
        <p:xfrm>
          <a:off x="228600" y="1371600"/>
          <a:ext cx="8389938" cy="509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Worksheet" r:id="rId3" imgW="4239250" imgH="2572928" progId="Excel.Sheet.12">
                  <p:embed/>
                </p:oleObj>
              </mc:Choice>
              <mc:Fallback>
                <p:oleObj name="Worksheet" r:id="rId3" imgW="4239250" imgH="2572928" progId="Excel.Shee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8389938" cy="509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484632"/>
            <a:ext cx="7772400" cy="963168"/>
          </a:xfrm>
        </p:spPr>
        <p:txBody>
          <a:bodyPr/>
          <a:lstStyle/>
          <a:p>
            <a:pPr eaLnBrk="1" hangingPunct="1"/>
            <a:r>
              <a:rPr lang="en-US" altLang="x-none" dirty="0"/>
              <a:t>TIPS: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61375" cy="5257800"/>
          </a:xfrm>
        </p:spPr>
        <p:txBody>
          <a:bodyPr>
            <a:normAutofit fontScale="92500" lnSpcReduction="20000"/>
          </a:bodyPr>
          <a:lstStyle/>
          <a:p>
            <a:pPr marL="363538" indent="-363538" algn="just">
              <a:spcAft>
                <a:spcPts val="1200"/>
              </a:spcAft>
              <a:defRPr/>
            </a:pP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mencari</a:t>
            </a:r>
            <a:r>
              <a:rPr lang="en-US" sz="2600" dirty="0"/>
              <a:t> ide, </a:t>
            </a:r>
            <a:r>
              <a:rPr lang="en-US" sz="2600" dirty="0" err="1"/>
              <a:t>mulailah</a:t>
            </a:r>
            <a:r>
              <a:rPr lang="en-US" sz="2600" dirty="0"/>
              <a:t> </a:t>
            </a:r>
            <a:r>
              <a:rPr lang="en-US" sz="2600" dirty="0" err="1"/>
              <a:t>membaca</a:t>
            </a:r>
            <a:r>
              <a:rPr lang="en-US" sz="2600" dirty="0"/>
              <a:t> </a:t>
            </a:r>
            <a:r>
              <a:rPr lang="id-ID" sz="2600" dirty="0"/>
              <a:t>artikel </a:t>
            </a:r>
            <a:r>
              <a:rPr lang="en-US" sz="2600" dirty="0" err="1"/>
              <a:t>jurnal</a:t>
            </a:r>
            <a:r>
              <a:rPr lang="en-US" sz="2600" dirty="0"/>
              <a:t>, </a:t>
            </a:r>
            <a:r>
              <a:rPr lang="en-US" sz="2600" dirty="0" err="1"/>
              <a:t>penelitian</a:t>
            </a:r>
            <a:r>
              <a:rPr lang="en-US" sz="2600" dirty="0"/>
              <a:t>, </a:t>
            </a:r>
            <a:r>
              <a:rPr lang="en-US" sz="2600" dirty="0" err="1"/>
              <a:t>skripsi</a:t>
            </a:r>
            <a:r>
              <a:rPr lang="en-US" sz="2600" dirty="0"/>
              <a:t>, </a:t>
            </a:r>
            <a:r>
              <a:rPr lang="en-US" sz="2600" dirty="0" err="1"/>
              <a:t>baik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perpustakaan</a:t>
            </a:r>
            <a:r>
              <a:rPr lang="en-US" sz="2600" dirty="0"/>
              <a:t> UBM </a:t>
            </a:r>
            <a:r>
              <a:rPr lang="en-US" sz="2600" dirty="0" err="1"/>
              <a:t>maupun</a:t>
            </a:r>
            <a:r>
              <a:rPr lang="en-US" sz="2600" dirty="0"/>
              <a:t> </a:t>
            </a:r>
            <a:r>
              <a:rPr lang="en-US" sz="2600" dirty="0" err="1"/>
              <a:t>perpustakaan</a:t>
            </a:r>
            <a:r>
              <a:rPr lang="en-US" sz="2600" dirty="0"/>
              <a:t> </a:t>
            </a:r>
            <a:r>
              <a:rPr lang="en-US" sz="2600" dirty="0" err="1"/>
              <a:t>kampus</a:t>
            </a:r>
            <a:r>
              <a:rPr lang="en-US" sz="2600" dirty="0"/>
              <a:t> lain.</a:t>
            </a:r>
          </a:p>
          <a:p>
            <a:pPr marL="363538" indent="-363538" algn="just">
              <a:spcAft>
                <a:spcPts val="1200"/>
              </a:spcAft>
              <a:defRPr/>
            </a:pPr>
            <a:r>
              <a:rPr lang="en-US" sz="2600" dirty="0" err="1" smtClean="0"/>
              <a:t>Topik</a:t>
            </a:r>
            <a:r>
              <a:rPr lang="en-US" sz="2600" dirty="0" smtClean="0"/>
              <a:t> yang </a:t>
            </a:r>
            <a:r>
              <a:rPr lang="en-US" sz="2600" dirty="0" err="1" smtClean="0"/>
              <a:t>dipilih</a:t>
            </a:r>
            <a:r>
              <a:rPr lang="en-US" sz="2600" dirty="0" smtClean="0"/>
              <a:t> </a:t>
            </a:r>
            <a:r>
              <a:rPr lang="en-US" sz="2600" dirty="0" err="1" smtClean="0"/>
              <a:t>sebaiknya</a:t>
            </a:r>
            <a:r>
              <a:rPr lang="en-US" sz="2600" dirty="0" smtClean="0"/>
              <a:t> yang </a:t>
            </a:r>
            <a:r>
              <a:rPr lang="en-US" sz="2600" dirty="0" err="1" smtClean="0"/>
              <a:t>sesuai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minat</a:t>
            </a:r>
            <a:r>
              <a:rPr lang="en-US" sz="2600" dirty="0" smtClean="0"/>
              <a:t>/ </a:t>
            </a:r>
            <a:r>
              <a:rPr lang="en-US" sz="2600" dirty="0" err="1" smtClean="0"/>
              <a:t>mata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r>
              <a:rPr lang="en-US" sz="2600" dirty="0" smtClean="0"/>
              <a:t> yang paling </a:t>
            </a:r>
            <a:r>
              <a:rPr lang="en-US" sz="2600" dirty="0" err="1" smtClean="0"/>
              <a:t>disukai</a:t>
            </a:r>
            <a:r>
              <a:rPr lang="en-US" sz="2600" dirty="0" smtClean="0"/>
              <a:t>/ </a:t>
            </a:r>
            <a:r>
              <a:rPr lang="en-US" sz="2600" dirty="0" err="1" smtClean="0"/>
              <a:t>nilai</a:t>
            </a:r>
            <a:r>
              <a:rPr lang="en-US" sz="2600" dirty="0" smtClean="0"/>
              <a:t> paling </a:t>
            </a:r>
            <a:r>
              <a:rPr lang="en-US" sz="2600" dirty="0" err="1" smtClean="0"/>
              <a:t>baik</a:t>
            </a:r>
            <a:r>
              <a:rPr lang="en-US" sz="2600" dirty="0" smtClean="0"/>
              <a:t>. </a:t>
            </a:r>
            <a:r>
              <a:rPr lang="en-US" sz="2600" dirty="0" err="1" smtClean="0"/>
              <a:t>Contoh</a:t>
            </a:r>
            <a:r>
              <a:rPr lang="en-US" sz="2600" dirty="0" smtClean="0"/>
              <a:t>: Auditing, SIA, </a:t>
            </a:r>
            <a:r>
              <a:rPr lang="en-US" sz="2600" dirty="0" err="1" smtClean="0"/>
              <a:t>Akuntansi</a:t>
            </a:r>
            <a:r>
              <a:rPr lang="en-US" sz="2600" dirty="0" smtClean="0"/>
              <a:t> </a:t>
            </a:r>
            <a:r>
              <a:rPr lang="en-US" sz="2600" dirty="0" err="1" smtClean="0"/>
              <a:t>Manajemen</a:t>
            </a:r>
            <a:r>
              <a:rPr lang="en-US" sz="2600" dirty="0" smtClean="0"/>
              <a:t>, </a:t>
            </a:r>
            <a:r>
              <a:rPr lang="en-US" sz="2600" dirty="0" err="1" smtClean="0"/>
              <a:t>Perpajakan</a:t>
            </a:r>
            <a:r>
              <a:rPr lang="en-US" sz="2600" dirty="0" smtClean="0"/>
              <a:t>, </a:t>
            </a:r>
            <a:r>
              <a:rPr lang="en-US" sz="2600" dirty="0" err="1" smtClean="0"/>
              <a:t>Investasi</a:t>
            </a:r>
            <a:r>
              <a:rPr lang="en-US" sz="2600" dirty="0" smtClean="0"/>
              <a:t> (</a:t>
            </a:r>
            <a:r>
              <a:rPr lang="en-US" sz="2600" dirty="0" err="1" smtClean="0"/>
              <a:t>dikaitkan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Akuntansi</a:t>
            </a:r>
            <a:r>
              <a:rPr lang="en-US" sz="2600" dirty="0" smtClean="0"/>
              <a:t> </a:t>
            </a:r>
            <a:r>
              <a:rPr lang="en-US" sz="2600" dirty="0" err="1" smtClean="0"/>
              <a:t>Keuangan</a:t>
            </a:r>
            <a:r>
              <a:rPr lang="en-US" sz="2600" dirty="0" smtClean="0"/>
              <a:t>), </a:t>
            </a:r>
            <a:r>
              <a:rPr lang="en-US" sz="2600" dirty="0" err="1" smtClean="0"/>
              <a:t>dll</a:t>
            </a:r>
            <a:r>
              <a:rPr lang="id-ID" sz="2600" dirty="0" smtClean="0"/>
              <a:t>.</a:t>
            </a:r>
            <a:endParaRPr lang="en-US" sz="2600" dirty="0" smtClean="0"/>
          </a:p>
          <a:p>
            <a:pPr marL="363538" indent="-363538" algn="just">
              <a:spcAft>
                <a:spcPts val="1200"/>
              </a:spcAft>
              <a:defRPr/>
            </a:pPr>
            <a:r>
              <a:rPr lang="en-US" sz="2600" dirty="0" err="1" smtClean="0"/>
              <a:t>Mulai</a:t>
            </a:r>
            <a:r>
              <a:rPr lang="en-US" sz="2600" dirty="0" smtClean="0"/>
              <a:t> </a:t>
            </a:r>
            <a:r>
              <a:rPr lang="en-US" sz="2600" dirty="0" err="1" smtClean="0"/>
              <a:t>mencari</a:t>
            </a:r>
            <a:r>
              <a:rPr lang="en-US" sz="2600" dirty="0" smtClean="0"/>
              <a:t> </a:t>
            </a:r>
            <a:r>
              <a:rPr lang="en-US" sz="2600" dirty="0" err="1" smtClean="0"/>
              <a:t>relasi</a:t>
            </a:r>
            <a:r>
              <a:rPr lang="en-US" sz="2600" dirty="0" smtClean="0"/>
              <a:t>, </a:t>
            </a:r>
            <a:r>
              <a:rPr lang="en-US" sz="2600" dirty="0" err="1" smtClean="0"/>
              <a:t>perusahaan</a:t>
            </a:r>
            <a:r>
              <a:rPr lang="en-US" sz="2600" dirty="0" smtClean="0"/>
              <a:t> yang </a:t>
            </a:r>
            <a:r>
              <a:rPr lang="en-US" sz="2600" dirty="0" err="1" smtClean="0"/>
              <a:t>bersedia</a:t>
            </a:r>
            <a:r>
              <a:rPr lang="en-US" sz="2600" dirty="0" smtClean="0"/>
              <a:t> </a:t>
            </a:r>
            <a:r>
              <a:rPr lang="en-US" sz="2600" dirty="0" err="1" smtClean="0"/>
              <a:t>menerima</a:t>
            </a:r>
            <a:r>
              <a:rPr lang="en-US" sz="2600" dirty="0" smtClean="0"/>
              <a:t> </a:t>
            </a:r>
            <a:r>
              <a:rPr lang="en-US" sz="2600" dirty="0" err="1" smtClean="0"/>
              <a:t>kita</a:t>
            </a:r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riset</a:t>
            </a:r>
            <a:r>
              <a:rPr lang="en-US" sz="2600" dirty="0" smtClean="0"/>
              <a:t>/ </a:t>
            </a:r>
            <a:r>
              <a:rPr lang="en-US" sz="2600" dirty="0" err="1" smtClean="0"/>
              <a:t>magang</a:t>
            </a:r>
            <a:r>
              <a:rPr lang="id-ID" sz="2600" dirty="0" smtClean="0"/>
              <a:t>.</a:t>
            </a:r>
            <a:endParaRPr lang="en-US" sz="2600" dirty="0" smtClean="0"/>
          </a:p>
          <a:p>
            <a:pPr marL="363538" indent="-363538" algn="just">
              <a:spcAft>
                <a:spcPts val="1200"/>
              </a:spcAft>
              <a:defRPr/>
            </a:pPr>
            <a:r>
              <a:rPr lang="en-US" sz="2600" dirty="0" err="1" smtClean="0"/>
              <a:t>Mulai</a:t>
            </a:r>
            <a:r>
              <a:rPr lang="en-US" sz="2600" dirty="0" smtClean="0"/>
              <a:t> </a:t>
            </a:r>
            <a:r>
              <a:rPr lang="en-US" sz="2600" dirty="0" err="1" smtClean="0"/>
              <a:t>mengidentifikasi</a:t>
            </a:r>
            <a:r>
              <a:rPr lang="en-US" sz="2600" dirty="0" smtClean="0"/>
              <a:t>, </a:t>
            </a:r>
            <a:r>
              <a:rPr lang="en-US" sz="2600" dirty="0" err="1" smtClean="0"/>
              <a:t>kira-kira</a:t>
            </a:r>
            <a:r>
              <a:rPr lang="en-US" sz="2600" dirty="0" smtClean="0"/>
              <a:t> data </a:t>
            </a:r>
            <a:r>
              <a:rPr lang="en-US" sz="2600" dirty="0" err="1" smtClean="0"/>
              <a:t>apa</a:t>
            </a:r>
            <a:r>
              <a:rPr lang="en-US" sz="2600" dirty="0" smtClean="0"/>
              <a:t> yang </a:t>
            </a:r>
            <a:r>
              <a:rPr lang="en-US" sz="2600" dirty="0" err="1" smtClean="0"/>
              <a:t>akan</a:t>
            </a:r>
            <a:r>
              <a:rPr lang="en-US" sz="2600" dirty="0" smtClean="0"/>
              <a:t> </a:t>
            </a:r>
            <a:r>
              <a:rPr lang="en-US" sz="2600" dirty="0" err="1" smtClean="0"/>
              <a:t>kita</a:t>
            </a:r>
            <a:r>
              <a:rPr lang="en-US" sz="2600" dirty="0" smtClean="0"/>
              <a:t> </a:t>
            </a:r>
            <a:r>
              <a:rPr lang="en-US" sz="2600" dirty="0" err="1" smtClean="0"/>
              <a:t>butuhkan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</a:t>
            </a:r>
            <a:r>
              <a:rPr lang="en-US" sz="2600" dirty="0" err="1" smtClean="0"/>
              <a:t>riset</a:t>
            </a:r>
            <a:r>
              <a:rPr lang="en-US" sz="2600" dirty="0" smtClean="0"/>
              <a:t>/ </a:t>
            </a:r>
            <a:r>
              <a:rPr lang="en-US" sz="2600" dirty="0" err="1" smtClean="0"/>
              <a:t>magang</a:t>
            </a:r>
            <a:r>
              <a:rPr lang="id-ID" sz="2600" dirty="0" smtClean="0"/>
              <a:t>.</a:t>
            </a:r>
            <a:endParaRPr lang="en-ID" sz="2600" dirty="0" smtClean="0"/>
          </a:p>
          <a:p>
            <a:pPr marL="363538" indent="-363538" algn="just">
              <a:spcAft>
                <a:spcPts val="1200"/>
              </a:spcAft>
              <a:defRPr/>
            </a:pPr>
            <a:r>
              <a:rPr lang="en-ID" sz="2600" dirty="0" err="1" smtClean="0"/>
              <a:t>Untuk</a:t>
            </a:r>
            <a:r>
              <a:rPr lang="en-ID" sz="2600" dirty="0" smtClean="0"/>
              <a:t> </a:t>
            </a:r>
            <a:r>
              <a:rPr lang="en-ID" sz="2600" dirty="0" err="1" smtClean="0"/>
              <a:t>penelitian</a:t>
            </a:r>
            <a:r>
              <a:rPr lang="en-ID" sz="2600" dirty="0" smtClean="0"/>
              <a:t> </a:t>
            </a:r>
            <a:r>
              <a:rPr lang="en-ID" sz="2600" dirty="0" err="1" smtClean="0"/>
              <a:t>dengan</a:t>
            </a:r>
            <a:r>
              <a:rPr lang="en-ID" sz="2600" dirty="0" smtClean="0"/>
              <a:t> data primer (</a:t>
            </a:r>
            <a:r>
              <a:rPr lang="en-ID" sz="2600" dirty="0" err="1" smtClean="0"/>
              <a:t>instrumen</a:t>
            </a:r>
            <a:r>
              <a:rPr lang="en-ID" sz="2600" dirty="0" smtClean="0"/>
              <a:t>: </a:t>
            </a:r>
            <a:r>
              <a:rPr lang="en-ID" sz="2600" dirty="0" err="1" smtClean="0"/>
              <a:t>Kuesioner</a:t>
            </a:r>
            <a:r>
              <a:rPr lang="en-ID" sz="2600" dirty="0" smtClean="0"/>
              <a:t>), </a:t>
            </a:r>
            <a:r>
              <a:rPr lang="en-ID" sz="2600" dirty="0" err="1" smtClean="0"/>
              <a:t>pertimbangkan</a:t>
            </a:r>
            <a:r>
              <a:rPr lang="en-ID" sz="2600" dirty="0" smtClean="0"/>
              <a:t> </a:t>
            </a:r>
            <a:r>
              <a:rPr lang="en-ID" sz="2600" dirty="0" err="1" smtClean="0"/>
              <a:t>waktu</a:t>
            </a:r>
            <a:r>
              <a:rPr lang="en-ID" sz="2600" dirty="0" smtClean="0"/>
              <a:t> </a:t>
            </a:r>
            <a:r>
              <a:rPr lang="en-ID" sz="2400" dirty="0" err="1" smtClean="0"/>
              <a:t>terbaik</a:t>
            </a:r>
            <a:r>
              <a:rPr lang="en-ID" sz="2400" dirty="0" smtClean="0"/>
              <a:t> </a:t>
            </a:r>
            <a:r>
              <a:rPr lang="en-ID" sz="2400" dirty="0" err="1" smtClean="0"/>
              <a:t>untuk</a:t>
            </a:r>
            <a:r>
              <a:rPr lang="en-ID" sz="2400" dirty="0" smtClean="0"/>
              <a:t> </a:t>
            </a:r>
            <a:r>
              <a:rPr lang="en-ID" sz="2400" dirty="0" err="1" smtClean="0"/>
              <a:t>membagikan</a:t>
            </a:r>
            <a:r>
              <a:rPr lang="en-ID" sz="2400" dirty="0" smtClean="0"/>
              <a:t> </a:t>
            </a:r>
            <a:r>
              <a:rPr lang="en-ID" sz="2400" dirty="0" err="1" smtClean="0"/>
              <a:t>kuesioner</a:t>
            </a:r>
            <a:r>
              <a:rPr lang="en-ID" sz="2400" dirty="0" smtClean="0"/>
              <a:t>.</a:t>
            </a:r>
            <a:endParaRPr lang="en-US" sz="2400" dirty="0" smtClean="0"/>
          </a:p>
          <a:p>
            <a:pPr algn="just">
              <a:spcAft>
                <a:spcPts val="1200"/>
              </a:spcAft>
              <a:defRPr/>
            </a:pPr>
            <a:endParaRPr lang="en-US" sz="2400" dirty="0" smtClean="0"/>
          </a:p>
          <a:p>
            <a:pPr marL="320040" indent="-320040" algn="just" eaLnBrk="1" fontAlgn="auto" hangingPunct="1">
              <a:spcAft>
                <a:spcPts val="1200"/>
              </a:spcAft>
              <a:buFont typeface="Wingdings"/>
              <a:buChar char=""/>
              <a:defRPr/>
            </a:pPr>
            <a:endParaRPr lang="en-US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05400"/>
          </a:xfrm>
        </p:spPr>
        <p:txBody>
          <a:bodyPr>
            <a:normAutofit lnSpcReduction="10000"/>
          </a:bodyPr>
          <a:lstStyle/>
          <a:p>
            <a:pPr marL="363538" indent="-363538" algn="just">
              <a:defRPr/>
            </a:pPr>
            <a:r>
              <a:rPr lang="en-US" sz="2400" dirty="0" err="1" smtClean="0"/>
              <a:t>Buat</a:t>
            </a:r>
            <a:r>
              <a:rPr lang="en-US" sz="2400" dirty="0" smtClean="0"/>
              <a:t> </a:t>
            </a:r>
            <a:r>
              <a:rPr lang="en-US" sz="2400" dirty="0" err="1" smtClean="0"/>
              <a:t>jadwal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i="1" dirty="0"/>
              <a:t>time table</a:t>
            </a:r>
            <a:r>
              <a:rPr lang="en-US" sz="2400" dirty="0"/>
              <a:t>) </a:t>
            </a:r>
            <a:r>
              <a:rPr lang="en-US" sz="2400" dirty="0" err="1"/>
              <a:t>penyelesaian</a:t>
            </a:r>
            <a:r>
              <a:rPr lang="en-US" sz="2400" dirty="0"/>
              <a:t> </a:t>
            </a:r>
            <a:r>
              <a:rPr lang="en-US" sz="2400" dirty="0" err="1" smtClean="0"/>
              <a:t>skripsi</a:t>
            </a:r>
            <a:r>
              <a:rPr lang="id-ID" sz="2400" dirty="0" smtClean="0"/>
              <a:t>.</a:t>
            </a:r>
            <a:endParaRPr lang="en-US" sz="2400" dirty="0" smtClean="0"/>
          </a:p>
          <a:p>
            <a:pPr marL="363538" indent="-363538" algn="just">
              <a:defRPr/>
            </a:pPr>
            <a:r>
              <a:rPr lang="en-US" sz="2400" dirty="0" err="1" smtClean="0"/>
              <a:t>Segera</a:t>
            </a:r>
            <a:r>
              <a:rPr lang="en-US" sz="2400" dirty="0" smtClean="0"/>
              <a:t> </a:t>
            </a:r>
            <a:r>
              <a:rPr lang="en-US" sz="2400" dirty="0" err="1" smtClean="0"/>
              <a:t>konsultasikan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pembimbing</a:t>
            </a:r>
            <a:r>
              <a:rPr lang="id-ID" sz="2400" dirty="0" smtClean="0"/>
              <a:t>.</a:t>
            </a:r>
            <a:endParaRPr lang="en-US" sz="2400" dirty="0" smtClean="0"/>
          </a:p>
          <a:p>
            <a:pPr marL="363538" indent="-363538" algn="just">
              <a:defRPr/>
            </a:pPr>
            <a:r>
              <a:rPr lang="en-US" sz="2400" dirty="0" err="1" smtClean="0"/>
              <a:t>Jangan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mengubah</a:t>
            </a:r>
            <a:r>
              <a:rPr lang="en-US" sz="2400" dirty="0" smtClean="0"/>
              <a:t> </a:t>
            </a:r>
            <a:r>
              <a:rPr lang="en-US" sz="2400" dirty="0" err="1" smtClean="0"/>
              <a:t>topik</a:t>
            </a: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</a:t>
            </a:r>
            <a:r>
              <a:rPr lang="en-US" sz="2400" dirty="0" err="1" smtClean="0"/>
              <a:t>maksimal</a:t>
            </a:r>
            <a:r>
              <a:rPr lang="id-ID" sz="2400" dirty="0" smtClean="0"/>
              <a:t>.</a:t>
            </a:r>
            <a:endParaRPr lang="en-US" sz="2400" dirty="0" smtClean="0"/>
          </a:p>
          <a:p>
            <a:pPr marL="363538" indent="-363538" algn="just">
              <a:defRPr/>
            </a:pPr>
            <a:r>
              <a:rPr lang="en-US" sz="2400" dirty="0" err="1" smtClean="0"/>
              <a:t>Usahakan</a:t>
            </a:r>
            <a:r>
              <a:rPr lang="en-US" sz="2400" dirty="0" smtClean="0"/>
              <a:t> </a:t>
            </a:r>
            <a:r>
              <a:rPr lang="en-US" sz="2400" dirty="0" err="1" smtClean="0"/>
              <a:t>datang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jadwal</a:t>
            </a:r>
            <a:r>
              <a:rPr lang="en-US" sz="2400" dirty="0" smtClean="0"/>
              <a:t> </a:t>
            </a:r>
            <a:r>
              <a:rPr lang="en-US" sz="2400" dirty="0" err="1" smtClean="0"/>
              <a:t>pembimbingan</a:t>
            </a:r>
            <a:r>
              <a:rPr lang="en-US" sz="2400" dirty="0" smtClean="0"/>
              <a:t> </a:t>
            </a:r>
            <a:r>
              <a:rPr lang="en-US" sz="2400" dirty="0" err="1" smtClean="0"/>
              <a:t>skripsi</a:t>
            </a:r>
            <a:r>
              <a:rPr lang="id-ID" sz="2400" dirty="0" smtClean="0"/>
              <a:t>.</a:t>
            </a:r>
          </a:p>
          <a:p>
            <a:pPr marL="363538" indent="-363538" algn="just">
              <a:defRPr/>
            </a:pPr>
            <a:r>
              <a:rPr lang="id-ID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Jangan memanipulasi data!!</a:t>
            </a:r>
          </a:p>
          <a:p>
            <a:pPr marL="363538" indent="-363538" algn="just">
              <a:defRPr/>
            </a:pPr>
            <a:r>
              <a:rPr lang="id-ID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Jangan menggunakan jasa joki untuk penyusunan skripsi!!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3538" indent="-363538" algn="just">
              <a:defRPr/>
            </a:pPr>
            <a:r>
              <a:rPr lang="en-US" sz="2400" dirty="0" err="1" smtClean="0"/>
              <a:t>Jangan</a:t>
            </a:r>
            <a:r>
              <a:rPr lang="en-US" sz="2400" dirty="0" smtClean="0"/>
              <a:t> </a:t>
            </a:r>
            <a:r>
              <a:rPr lang="en-US" sz="2400" dirty="0" err="1" smtClean="0"/>
              <a:t>memaksa</a:t>
            </a:r>
            <a:r>
              <a:rPr lang="en-US" sz="2400" dirty="0" smtClean="0"/>
              <a:t> </a:t>
            </a:r>
            <a:r>
              <a:rPr lang="en-US" sz="2400" dirty="0" err="1" smtClean="0"/>
              <a:t>pembimbing</a:t>
            </a: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pembimbing</a:t>
            </a:r>
            <a:r>
              <a:rPr lang="en-US" sz="2400" dirty="0" smtClean="0"/>
              <a:t>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menyetujui</a:t>
            </a:r>
            <a:r>
              <a:rPr lang="en-US" sz="2400" dirty="0" smtClean="0"/>
              <a:t> </a:t>
            </a:r>
            <a:r>
              <a:rPr lang="en-US" sz="2400" dirty="0" err="1" smtClean="0"/>
              <a:t>skripsi</a:t>
            </a:r>
            <a:r>
              <a:rPr lang="id-ID" sz="2400" dirty="0" smtClean="0"/>
              <a:t>.</a:t>
            </a:r>
          </a:p>
          <a:p>
            <a:pPr marL="363538" indent="-363538" algn="just">
              <a:defRPr/>
            </a:pPr>
            <a:r>
              <a:rPr lang="id-ID" sz="2400" dirty="0" smtClean="0"/>
              <a:t>Jangan memalsukan tanda tangan (Pembimbing, Ka Prodi, dan pihak manapun).</a:t>
            </a:r>
          </a:p>
          <a:p>
            <a:pPr marL="363538" indent="-363538" algn="just">
              <a:defRPr/>
            </a:pPr>
            <a:r>
              <a:rPr lang="id-ID" sz="2400" dirty="0" smtClean="0"/>
              <a:t>Sabar dan tekun adalah kuncinya.</a:t>
            </a:r>
            <a:endParaRPr lang="en-US" sz="2400" dirty="0" smtClean="0"/>
          </a:p>
          <a:p>
            <a:pPr algn="just">
              <a:spcBef>
                <a:spcPts val="1200"/>
              </a:spcBef>
              <a:buFont typeface="Wingdings" pitchFamily="2" charset="2"/>
              <a:buChar char=""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484632"/>
            <a:ext cx="7772400" cy="1609344"/>
          </a:xfrm>
        </p:spPr>
        <p:txBody>
          <a:bodyPr/>
          <a:lstStyle/>
          <a:p>
            <a:pPr eaLnBrk="1" hangingPunct="1"/>
            <a:r>
              <a:rPr lang="en-US" altLang="x-none" dirty="0"/>
              <a:t>SYARAT MENYUSUN SKRIPSI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05800" cy="4267200"/>
          </a:xfrm>
        </p:spPr>
        <p:txBody>
          <a:bodyPr>
            <a:normAutofit/>
          </a:bodyPr>
          <a:lstStyle/>
          <a:p>
            <a:pPr marL="363538" indent="-363538" algn="just">
              <a:spcAft>
                <a:spcPts val="600"/>
              </a:spcAft>
              <a:tabLst>
                <a:tab pos="573088" algn="l"/>
              </a:tabLst>
              <a:defRPr/>
            </a:pPr>
            <a:r>
              <a:rPr lang="en-US" sz="2400" dirty="0" smtClean="0"/>
              <a:t>IPK&gt;2,25</a:t>
            </a:r>
          </a:p>
          <a:p>
            <a:pPr marL="363538" indent="-363538" algn="just">
              <a:spcAft>
                <a:spcPts val="600"/>
              </a:spcAft>
              <a:tabLst>
                <a:tab pos="573088" algn="l"/>
              </a:tabLst>
              <a:defRPr/>
            </a:pPr>
            <a:r>
              <a:rPr lang="en-US" sz="2400" dirty="0" err="1" smtClean="0"/>
              <a:t>Jum</a:t>
            </a:r>
            <a:r>
              <a:rPr lang="id-ID" sz="2400" dirty="0" smtClean="0"/>
              <a:t>l</a:t>
            </a:r>
            <a:r>
              <a:rPr lang="en-US" sz="2400" dirty="0" smtClean="0"/>
              <a:t>ah </a:t>
            </a:r>
            <a:r>
              <a:rPr lang="en-US" sz="2400" dirty="0" err="1" smtClean="0"/>
              <a:t>mata</a:t>
            </a:r>
            <a:r>
              <a:rPr lang="en-US" sz="2400" dirty="0" smtClean="0"/>
              <a:t> </a:t>
            </a:r>
            <a:r>
              <a:rPr lang="en-US" sz="2400" dirty="0" err="1" smtClean="0"/>
              <a:t>kuliah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sudah</a:t>
            </a:r>
            <a:r>
              <a:rPr lang="en-US" sz="2400" dirty="0" smtClean="0"/>
              <a:t>  </a:t>
            </a:r>
            <a:r>
              <a:rPr lang="en-US" sz="2400" dirty="0" err="1" smtClean="0"/>
              <a:t>ditempuh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lulus</a:t>
            </a:r>
            <a:r>
              <a:rPr lang="id-ID" sz="2400" dirty="0" smtClean="0"/>
              <a:t> sd semester Ganjil 19</a:t>
            </a:r>
            <a:r>
              <a:rPr lang="en-ID" sz="2400" dirty="0" smtClean="0"/>
              <a:t>/20</a:t>
            </a:r>
            <a:r>
              <a:rPr lang="en-US" sz="2400" dirty="0" smtClean="0"/>
              <a:t>: </a:t>
            </a:r>
            <a:r>
              <a:rPr lang="en-US" sz="2400" b="1" dirty="0" smtClean="0">
                <a:solidFill>
                  <a:srgbClr val="FF0000"/>
                </a:solidFill>
              </a:rPr>
              <a:t>130 </a:t>
            </a:r>
            <a:r>
              <a:rPr lang="en-US" sz="2400" b="1" dirty="0" err="1" smtClean="0">
                <a:solidFill>
                  <a:srgbClr val="FF0000"/>
                </a:solidFill>
              </a:rPr>
              <a:t>sks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pPr marL="363538" indent="-363538" algn="just">
              <a:spcAft>
                <a:spcPts val="600"/>
              </a:spcAft>
              <a:tabLst>
                <a:tab pos="573088" algn="l"/>
              </a:tabLst>
              <a:defRPr/>
            </a:pP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D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mata</a:t>
            </a:r>
            <a:r>
              <a:rPr lang="en-US" sz="2400" dirty="0" smtClean="0"/>
              <a:t> </a:t>
            </a:r>
            <a:r>
              <a:rPr lang="en-US" sz="2400" dirty="0" err="1" smtClean="0"/>
              <a:t>kuliah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ditempuh</a:t>
            </a:r>
            <a:r>
              <a:rPr lang="en-US" sz="2400" dirty="0" smtClean="0"/>
              <a:t>.</a:t>
            </a:r>
          </a:p>
          <a:p>
            <a:pPr marL="363538" indent="-363538" algn="just">
              <a:spcAft>
                <a:spcPts val="600"/>
              </a:spcAft>
              <a:tabLst>
                <a:tab pos="573088" algn="l"/>
              </a:tabLst>
              <a:defRPr/>
            </a:pP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mengikuti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lulus </a:t>
            </a:r>
            <a:r>
              <a:rPr lang="en-US" sz="2400" dirty="0" err="1" smtClean="0"/>
              <a:t>mata</a:t>
            </a:r>
            <a:r>
              <a:rPr lang="en-US" sz="2400" dirty="0" smtClean="0"/>
              <a:t> </a:t>
            </a:r>
            <a:r>
              <a:rPr lang="en-US" sz="2400" dirty="0" err="1" smtClean="0"/>
              <a:t>kuliah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.</a:t>
            </a:r>
          </a:p>
          <a:p>
            <a:pPr marL="363538" indent="-363538" algn="just">
              <a:spcAft>
                <a:spcPts val="600"/>
              </a:spcAft>
              <a:tabLst>
                <a:tab pos="573088" algn="l"/>
              </a:tabLst>
              <a:defRPr/>
            </a:pPr>
            <a:r>
              <a:rPr lang="id-ID" sz="2400" dirty="0" smtClean="0"/>
              <a:t>Telah memiliki </a:t>
            </a:r>
            <a:r>
              <a:rPr lang="en-US" sz="2400" dirty="0" err="1" smtClean="0"/>
              <a:t>Sertifikat</a:t>
            </a:r>
            <a:r>
              <a:rPr lang="en-US" sz="2400" dirty="0" smtClean="0"/>
              <a:t> </a:t>
            </a:r>
            <a:r>
              <a:rPr lang="en-US" sz="2400" dirty="0" err="1" smtClean="0"/>
              <a:t>Kunjungan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</a:t>
            </a:r>
            <a:r>
              <a:rPr lang="en-US" sz="2400" dirty="0" smtClean="0"/>
              <a:t>.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000" dirty="0" smtClean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0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610600" cy="646469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429000" cy="914400"/>
          </a:xfrm>
        </p:spPr>
        <p:txBody>
          <a:bodyPr/>
          <a:lstStyle/>
          <a:p>
            <a:r>
              <a:rPr lang="id-ID" altLang="x-none" dirty="0"/>
              <a:t>Penting!!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9144000" cy="51816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id-ID" altLang="x-none" sz="2400" dirty="0"/>
              <a:t>Print transkrip s.d semester </a:t>
            </a:r>
            <a:r>
              <a:rPr lang="id-ID" altLang="x-none" sz="2400" dirty="0" smtClean="0"/>
              <a:t>Genap 2018</a:t>
            </a:r>
            <a:r>
              <a:rPr lang="en-ID" altLang="x-none" sz="2400" dirty="0" smtClean="0"/>
              <a:t>/2019</a:t>
            </a:r>
            <a:endParaRPr lang="id-ID" altLang="x-none" sz="2400" dirty="0"/>
          </a:p>
          <a:p>
            <a:pPr>
              <a:spcAft>
                <a:spcPts val="600"/>
              </a:spcAft>
            </a:pPr>
            <a:r>
              <a:rPr lang="id-ID" altLang="x-none" sz="2400" dirty="0"/>
              <a:t>Tambahkan dengan mata kuliah di semester 7 dan 8. Jumlahkan.</a:t>
            </a:r>
          </a:p>
          <a:p>
            <a:pPr>
              <a:spcAft>
                <a:spcPts val="600"/>
              </a:spcAft>
            </a:pPr>
            <a:r>
              <a:rPr lang="id-ID" altLang="x-none" sz="2400" dirty="0"/>
              <a:t>Bandingkan dengan mata kuliah di katalog mahasiswa, kurikulum 2013.</a:t>
            </a:r>
          </a:p>
          <a:p>
            <a:pPr>
              <a:spcAft>
                <a:spcPts val="600"/>
              </a:spcAft>
            </a:pPr>
            <a:r>
              <a:rPr lang="id-ID" altLang="x-none" sz="2400" dirty="0"/>
              <a:t>Jumlah mata kuliah sampai lulus (termasuk skripsi) = </a:t>
            </a:r>
            <a:r>
              <a:rPr lang="id-ID" altLang="x-none" sz="2400" dirty="0">
                <a:solidFill>
                  <a:srgbClr val="FF0000"/>
                </a:solidFill>
              </a:rPr>
              <a:t>45 mata </a:t>
            </a:r>
            <a:r>
              <a:rPr lang="id-ID" altLang="x-none" sz="2400" dirty="0" smtClean="0">
                <a:solidFill>
                  <a:srgbClr val="FF0000"/>
                </a:solidFill>
              </a:rPr>
              <a:t>kuliah</a:t>
            </a:r>
            <a:r>
              <a:rPr lang="en-ID" altLang="x-none" sz="2400" dirty="0" smtClean="0">
                <a:solidFill>
                  <a:srgbClr val="FF0000"/>
                </a:solidFill>
              </a:rPr>
              <a:t>.</a:t>
            </a:r>
            <a:endParaRPr lang="id-ID" altLang="x-none" sz="24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id-ID" altLang="x-none" sz="2400" dirty="0"/>
              <a:t>Jumlah sks sampai lulus (termasuk skripsi) = </a:t>
            </a:r>
            <a:r>
              <a:rPr lang="id-ID" altLang="x-none" sz="2400" dirty="0">
                <a:solidFill>
                  <a:srgbClr val="FF0000"/>
                </a:solidFill>
              </a:rPr>
              <a:t>146 </a:t>
            </a:r>
            <a:r>
              <a:rPr lang="id-ID" altLang="x-none" sz="2400" dirty="0" smtClean="0">
                <a:solidFill>
                  <a:srgbClr val="FF0000"/>
                </a:solidFill>
              </a:rPr>
              <a:t>sks</a:t>
            </a:r>
            <a:r>
              <a:rPr lang="en-ID" altLang="x-none" sz="2400" dirty="0" smtClean="0">
                <a:solidFill>
                  <a:srgbClr val="FF0000"/>
                </a:solidFill>
              </a:rPr>
              <a:t>.</a:t>
            </a:r>
            <a:endParaRPr lang="id-ID" altLang="x-none" sz="24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x-none" sz="2400" dirty="0" err="1"/>
              <a:t>Identifikasi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mata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kuliah</a:t>
            </a:r>
            <a:r>
              <a:rPr lang="en-US" altLang="x-none" sz="2400" dirty="0"/>
              <a:t> yang </a:t>
            </a:r>
            <a:r>
              <a:rPr lang="en-US" altLang="x-none" sz="2400" dirty="0" err="1"/>
              <a:t>belum</a:t>
            </a:r>
            <a:r>
              <a:rPr lang="en-US" altLang="x-none" sz="2400" dirty="0"/>
              <a:t> lulus </a:t>
            </a:r>
            <a:r>
              <a:rPr lang="en-US" altLang="x-none" sz="2400" dirty="0" err="1"/>
              <a:t>dan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buat</a:t>
            </a:r>
            <a:r>
              <a:rPr lang="en-US" altLang="x-none" sz="2400" dirty="0"/>
              <a:t> </a:t>
            </a:r>
            <a:r>
              <a:rPr lang="en-US" altLang="x-none" sz="2400" dirty="0" err="1" smtClean="0"/>
              <a:t>rencana</a:t>
            </a:r>
            <a:r>
              <a:rPr lang="en-US" altLang="x-none" sz="2400" dirty="0" smtClean="0"/>
              <a:t>. </a:t>
            </a:r>
            <a:endParaRPr lang="en-US" altLang="x-none" sz="2400" dirty="0"/>
          </a:p>
          <a:p>
            <a:pPr>
              <a:spcAft>
                <a:spcPts val="600"/>
              </a:spcAft>
            </a:pPr>
            <a:r>
              <a:rPr lang="id-ID" altLang="x-none" sz="2400" dirty="0"/>
              <a:t>Kurangnya mata kuliah ataupun sks dapat menyebabkan tertundanya sidang </a:t>
            </a:r>
            <a:r>
              <a:rPr lang="id-ID" altLang="x-none" sz="2400" dirty="0" smtClean="0"/>
              <a:t>skripsi</a:t>
            </a:r>
            <a:r>
              <a:rPr lang="en-ID" altLang="x-none" sz="24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ID" altLang="x-none" sz="2400" dirty="0" err="1"/>
              <a:t>Tidak</a:t>
            </a:r>
            <a:r>
              <a:rPr lang="en-ID" altLang="x-none" sz="2400" dirty="0"/>
              <a:t> </a:t>
            </a:r>
            <a:r>
              <a:rPr lang="en-ID" altLang="x-none" sz="2400" dirty="0" err="1"/>
              <a:t>akan</a:t>
            </a:r>
            <a:r>
              <a:rPr lang="en-ID" altLang="x-none" sz="2400" dirty="0"/>
              <a:t> </a:t>
            </a:r>
            <a:r>
              <a:rPr lang="en-ID" altLang="x-none" sz="2400" dirty="0" err="1"/>
              <a:t>dibuka</a:t>
            </a:r>
            <a:r>
              <a:rPr lang="en-ID" altLang="x-none" sz="2400" dirty="0"/>
              <a:t> </a:t>
            </a:r>
            <a:r>
              <a:rPr lang="en-ID" altLang="x-none" sz="2400" dirty="0">
                <a:solidFill>
                  <a:srgbClr val="FF0000"/>
                </a:solidFill>
              </a:rPr>
              <a:t>PPM </a:t>
            </a:r>
            <a:r>
              <a:rPr lang="en-ID" altLang="x-none" sz="2400" dirty="0" err="1">
                <a:solidFill>
                  <a:srgbClr val="FF0000"/>
                </a:solidFill>
              </a:rPr>
              <a:t>khusus</a:t>
            </a:r>
            <a:r>
              <a:rPr lang="en-ID" altLang="x-none" sz="2400" dirty="0">
                <a:solidFill>
                  <a:srgbClr val="FF0000"/>
                </a:solidFill>
              </a:rPr>
              <a:t> </a:t>
            </a:r>
            <a:r>
              <a:rPr lang="en-ID" altLang="x-none" sz="2400" dirty="0" err="1"/>
              <a:t>untuk</a:t>
            </a:r>
            <a:r>
              <a:rPr lang="en-ID" altLang="x-none" sz="2400" dirty="0"/>
              <a:t> </a:t>
            </a:r>
            <a:r>
              <a:rPr lang="en-ID" altLang="x-none" sz="2400" dirty="0" err="1"/>
              <a:t>mahasiswa</a:t>
            </a:r>
            <a:r>
              <a:rPr lang="en-ID" altLang="x-none" sz="2400" dirty="0"/>
              <a:t> yang </a:t>
            </a:r>
            <a:r>
              <a:rPr lang="en-ID" altLang="x-none" sz="2400" dirty="0" err="1"/>
              <a:t>akan</a:t>
            </a:r>
            <a:r>
              <a:rPr lang="en-ID" altLang="x-none" sz="2400" dirty="0"/>
              <a:t> </a:t>
            </a:r>
            <a:r>
              <a:rPr lang="en-ID" altLang="x-none" sz="2400" dirty="0" err="1"/>
              <a:t>sidang</a:t>
            </a:r>
            <a:r>
              <a:rPr lang="en-ID" altLang="x-none" sz="2400" dirty="0"/>
              <a:t> </a:t>
            </a:r>
            <a:r>
              <a:rPr lang="en-ID" altLang="x-none" sz="2400" dirty="0" err="1"/>
              <a:t>skripsi</a:t>
            </a:r>
            <a:r>
              <a:rPr lang="en-ID" altLang="x-none" sz="2400" dirty="0"/>
              <a:t>.</a:t>
            </a:r>
            <a:endParaRPr lang="id-ID" altLang="x-none" sz="2400" dirty="0"/>
          </a:p>
          <a:p>
            <a:pPr>
              <a:spcAft>
                <a:spcPts val="600"/>
              </a:spcAft>
            </a:pPr>
            <a:endParaRPr lang="id-ID" altLang="x-none" sz="2400" dirty="0"/>
          </a:p>
          <a:p>
            <a:pPr>
              <a:spcAft>
                <a:spcPts val="600"/>
              </a:spcAft>
            </a:pPr>
            <a:endParaRPr lang="id-ID" altLang="x-non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066800"/>
          </a:xfrm>
        </p:spPr>
        <p:txBody>
          <a:bodyPr>
            <a:normAutofit/>
          </a:bodyPr>
          <a:lstStyle/>
          <a:p>
            <a:pPr algn="ctr"/>
            <a:r>
              <a:rPr lang="id-ID" altLang="x-none" sz="3600" dirty="0"/>
              <a:t>Jumlah Mata Kuliah dan sks</a:t>
            </a: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665911"/>
              </p:ext>
            </p:extLst>
          </p:nvPr>
        </p:nvGraphicFramePr>
        <p:xfrm>
          <a:off x="838200" y="1524508"/>
          <a:ext cx="7910623" cy="4342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Worksheet" r:id="rId3" imgW="3638455" imgH="2019373" progId="Excel.Sheet.12">
                  <p:embed/>
                </p:oleObj>
              </mc:Choice>
              <mc:Fallback>
                <p:oleObj name="Worksheet" r:id="rId3" imgW="3638455" imgH="2019373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524508"/>
                        <a:ext cx="7910623" cy="43428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065192"/>
              </p:ext>
            </p:extLst>
          </p:nvPr>
        </p:nvGraphicFramePr>
        <p:xfrm>
          <a:off x="152400" y="0"/>
          <a:ext cx="89789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Worksheet" r:id="rId4" imgW="7324659" imgH="7286543" progId="Excel.Sheet.8">
                  <p:embed/>
                </p:oleObj>
              </mc:Choice>
              <mc:Fallback>
                <p:oleObj name="Worksheet" r:id="rId4" imgW="7324659" imgH="7286543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0"/>
                        <a:ext cx="89789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333" t="16059" r="23334" b="1310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5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039368"/>
          </a:xfrm>
        </p:spPr>
        <p:txBody>
          <a:bodyPr/>
          <a:lstStyle/>
          <a:p>
            <a:pPr algn="ctr"/>
            <a:r>
              <a:rPr lang="en-US" altLang="x-none" dirty="0"/>
              <a:t>TARGET LULUS &amp; WISUDA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402878"/>
              </p:ext>
            </p:extLst>
          </p:nvPr>
        </p:nvGraphicFramePr>
        <p:xfrm>
          <a:off x="138112" y="2109787"/>
          <a:ext cx="8624887" cy="3640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Worksheet" r:id="rId4" imgW="5924572" imgH="2495464" progId="Excel.Sheet.8">
                  <p:embed/>
                </p:oleObj>
              </mc:Choice>
              <mc:Fallback>
                <p:oleObj name="Worksheet" r:id="rId4" imgW="5924572" imgH="2495464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" y="2109787"/>
                        <a:ext cx="8624887" cy="3640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Penting</a:t>
            </a:r>
            <a:r>
              <a:rPr lang="en-US" dirty="0" smtClean="0"/>
              <a:t>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655" y="1828800"/>
            <a:ext cx="7772400" cy="4114800"/>
          </a:xfrm>
        </p:spPr>
        <p:txBody>
          <a:bodyPr>
            <a:normAutofit/>
          </a:bodyPr>
          <a:lstStyle/>
          <a:p>
            <a:pPr marL="363538" indent="-363538" algn="just"/>
            <a:r>
              <a:rPr lang="en-US" sz="2400" dirty="0" err="1" smtClean="0"/>
              <a:t>Sehubungan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Pelaporan</a:t>
            </a:r>
            <a:r>
              <a:rPr lang="en-US" sz="2400" dirty="0" smtClean="0"/>
              <a:t> UBM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Pemerintah</a:t>
            </a:r>
            <a:r>
              <a:rPr lang="en-US" sz="2400" dirty="0" smtClean="0"/>
              <a:t>, di mana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Yudisium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/>
              <a:t>s</a:t>
            </a:r>
            <a:r>
              <a:rPr lang="en-US" sz="2400" dirty="0" err="1" smtClean="0"/>
              <a:t>elesai</a:t>
            </a:r>
            <a:r>
              <a:rPr lang="en-US" sz="2400" dirty="0" smtClean="0"/>
              <a:t> di </a:t>
            </a:r>
            <a:r>
              <a:rPr lang="en-US" sz="2400" dirty="0" err="1" smtClean="0"/>
              <a:t>Bulan</a:t>
            </a:r>
            <a:r>
              <a:rPr lang="en-US" sz="2400" dirty="0" smtClean="0"/>
              <a:t> </a:t>
            </a:r>
            <a:r>
              <a:rPr lang="en-US" sz="2400" dirty="0" err="1" smtClean="0"/>
              <a:t>Maret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September,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b="1" u="sng" dirty="0" err="1" smtClean="0"/>
              <a:t>dapat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dipertimbangkan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UJIAN HER SIDANG  </a:t>
            </a:r>
            <a:r>
              <a:rPr lang="en-US" sz="2400" dirty="0" err="1" smtClean="0"/>
              <a:t>akan</a:t>
            </a:r>
            <a:r>
              <a:rPr lang="en-US" sz="2400" dirty="0" smtClean="0">
                <a:solidFill>
                  <a:srgbClr val="FF0000"/>
                </a:solidFill>
              </a:rPr>
              <a:t> DITIADAKAN</a:t>
            </a:r>
            <a:r>
              <a:rPr lang="en-US" sz="2400" dirty="0" smtClean="0"/>
              <a:t>.</a:t>
            </a:r>
          </a:p>
          <a:p>
            <a:pPr marL="363538" indent="-363538" algn="just"/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dinyatakan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”</a:t>
            </a:r>
            <a:r>
              <a:rPr lang="en-US" sz="2400" dirty="0" err="1" smtClean="0">
                <a:solidFill>
                  <a:srgbClr val="FF0000"/>
                </a:solidFill>
              </a:rPr>
              <a:t>Tidak</a:t>
            </a:r>
            <a:r>
              <a:rPr lang="en-US" sz="2400" dirty="0" smtClean="0">
                <a:solidFill>
                  <a:srgbClr val="FF0000"/>
                </a:solidFill>
              </a:rPr>
              <a:t> Lulus”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Ujian</a:t>
            </a:r>
            <a:r>
              <a:rPr lang="en-US" sz="2400" dirty="0" smtClean="0"/>
              <a:t> </a:t>
            </a:r>
            <a:r>
              <a:rPr lang="en-US" sz="2400" dirty="0" err="1" smtClean="0"/>
              <a:t>Sidang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b="1" dirty="0" err="1" smtClean="0"/>
              <a:t>harus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mengulang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semester </a:t>
            </a:r>
            <a:r>
              <a:rPr lang="en-US" sz="2400" b="1" dirty="0" err="1" smtClean="0"/>
              <a:t>berikutnya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504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1418</TotalTime>
  <Words>1139</Words>
  <Application>Microsoft Office PowerPoint</Application>
  <PresentationFormat>On-screen Show (4:3)</PresentationFormat>
  <Paragraphs>138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Mangal</vt:lpstr>
      <vt:lpstr>Rockwell</vt:lpstr>
      <vt:lpstr>Rockwell Condensed</vt:lpstr>
      <vt:lpstr>Rockwell Extra Bold</vt:lpstr>
      <vt:lpstr>Wingdings</vt:lpstr>
      <vt:lpstr>Wood Type</vt:lpstr>
      <vt:lpstr>Worksheet</vt:lpstr>
      <vt:lpstr>  Briefing skripsi Semester Genap 2019/2020 prodi  akuntansi</vt:lpstr>
      <vt:lpstr>SKRIPSI </vt:lpstr>
      <vt:lpstr>SYARAT MENYUSUN SKRIPSI</vt:lpstr>
      <vt:lpstr>Penting!!</vt:lpstr>
      <vt:lpstr>Jumlah Mata Kuliah dan sks</vt:lpstr>
      <vt:lpstr>PowerPoint Presentation</vt:lpstr>
      <vt:lpstr>PowerPoint Presentation</vt:lpstr>
      <vt:lpstr>TARGET LULUS &amp; WISUDA</vt:lpstr>
      <vt:lpstr>Penting!!!</vt:lpstr>
      <vt:lpstr>PROPOSAL SKRIPSI </vt:lpstr>
      <vt:lpstr>PowerPoint Presentation</vt:lpstr>
      <vt:lpstr>Kriteria Proposal yang Disetujui</vt:lpstr>
      <vt:lpstr>FORMAT PROPOSAL SKRIPSI</vt:lpstr>
      <vt:lpstr>ISI PROPOSAL SKRIPSI</vt:lpstr>
      <vt:lpstr>PowerPoint Presentation</vt:lpstr>
      <vt:lpstr>PowerPoint Presentation</vt:lpstr>
      <vt:lpstr>Akses jurnal internasional</vt:lpstr>
      <vt:lpstr>Daftar Pustaka</vt:lpstr>
      <vt:lpstr>Pembimbingan Skripsi</vt:lpstr>
      <vt:lpstr>PERSETUJUAN SKRIPSI</vt:lpstr>
      <vt:lpstr>PENGUMPULAN SKRIPSI SOFTCOVER</vt:lpstr>
      <vt:lpstr>PowerPoint Presentation</vt:lpstr>
      <vt:lpstr>PowerPoint Presentation</vt:lpstr>
      <vt:lpstr>PowerPoint Presentation</vt:lpstr>
      <vt:lpstr>PENGUMPULAN SKRIPSI SOFTCOVER</vt:lpstr>
      <vt:lpstr>PowerPoint Presentation</vt:lpstr>
      <vt:lpstr>PENILAIAN SIDANG SKRIPSI</vt:lpstr>
      <vt:lpstr>TIPS: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 skripsi Semester ganjil 2012/2013 prodi  akuntansi</dc:title>
  <dc:creator>Amanda</dc:creator>
  <cp:lastModifiedBy>USER</cp:lastModifiedBy>
  <cp:revision>85</cp:revision>
  <dcterms:created xsi:type="dcterms:W3CDTF">2012-06-06T02:51:05Z</dcterms:created>
  <dcterms:modified xsi:type="dcterms:W3CDTF">2019-10-30T09:32:09Z</dcterms:modified>
</cp:coreProperties>
</file>